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99" r:id="rId3"/>
    <p:sldId id="301" r:id="rId4"/>
    <p:sldId id="322" r:id="rId5"/>
    <p:sldId id="300" r:id="rId6"/>
    <p:sldId id="302" r:id="rId7"/>
    <p:sldId id="261" r:id="rId8"/>
    <p:sldId id="262" r:id="rId9"/>
    <p:sldId id="264" r:id="rId10"/>
    <p:sldId id="265" r:id="rId11"/>
    <p:sldId id="266" r:id="rId12"/>
    <p:sldId id="313" r:id="rId13"/>
    <p:sldId id="267" r:id="rId14"/>
    <p:sldId id="268" r:id="rId15"/>
    <p:sldId id="269" r:id="rId16"/>
    <p:sldId id="304" r:id="rId17"/>
    <p:sldId id="270" r:id="rId18"/>
    <p:sldId id="309" r:id="rId19"/>
    <p:sldId id="328" r:id="rId20"/>
    <p:sldId id="273" r:id="rId21"/>
    <p:sldId id="274" r:id="rId22"/>
    <p:sldId id="307" r:id="rId23"/>
    <p:sldId id="308" r:id="rId24"/>
    <p:sldId id="329" r:id="rId25"/>
    <p:sldId id="280" r:id="rId26"/>
    <p:sldId id="277" r:id="rId27"/>
    <p:sldId id="278" r:id="rId28"/>
    <p:sldId id="330" r:id="rId29"/>
    <p:sldId id="276" r:id="rId30"/>
    <p:sldId id="279" r:id="rId31"/>
    <p:sldId id="303" r:id="rId32"/>
    <p:sldId id="288" r:id="rId33"/>
    <p:sldId id="310" r:id="rId34"/>
    <p:sldId id="321" r:id="rId35"/>
    <p:sldId id="305" r:id="rId36"/>
    <p:sldId id="282" r:id="rId37"/>
    <p:sldId id="298" r:id="rId38"/>
    <p:sldId id="283" r:id="rId39"/>
    <p:sldId id="289" r:id="rId40"/>
    <p:sldId id="290" r:id="rId41"/>
    <p:sldId id="291" r:id="rId42"/>
    <p:sldId id="311" r:id="rId43"/>
    <p:sldId id="312" r:id="rId44"/>
    <p:sldId id="326" r:id="rId45"/>
    <p:sldId id="295" r:id="rId46"/>
    <p:sldId id="296" r:id="rId47"/>
    <p:sldId id="297" r:id="rId48"/>
    <p:sldId id="331" r:id="rId49"/>
    <p:sldId id="287" r:id="rId50"/>
  </p:sldIdLst>
  <p:sldSz cx="12192000" cy="6858000"/>
  <p:notesSz cx="6805613" cy="99441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32A"/>
    <a:srgbClr val="217BF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396DF7EF-0FEC-4AC2-AA15-A0809A3DE26D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170E3573-E01D-464B-86CB-4C255B5148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697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DAC09188-8ED7-4403-A567-50CC94154571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562" y="4785597"/>
            <a:ext cx="5444490" cy="3915490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72B145C5-3B2A-49B1-B7ED-C5F8E118F0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305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1346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79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345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3936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97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1325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98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4591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5383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39605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6591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01409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952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8277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3222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90105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3493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3295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6304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7076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84770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426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66180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4226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9972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5085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6980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89859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22255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987246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71591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51887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384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915694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9756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92102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717338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23688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172282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14188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46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50571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47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6762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48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6762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49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1804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1600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7169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75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9175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145C5-3B2A-49B1-B7ED-C5F8E118F049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220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081B-FA9D-4BF4-9EB5-14088B65D7EA}" type="datetime1">
              <a:rPr lang="it-IT" smtClean="0"/>
              <a:t>04/02/2020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79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DE5F-5590-4520-86B5-4178683499CB}" type="datetime1">
              <a:rPr lang="it-IT" smtClean="0"/>
              <a:t>04/02/2020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19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F3AD-6E39-4801-A70B-47F66F6DB489}" type="datetime1">
              <a:rPr lang="it-IT" smtClean="0"/>
              <a:t>04/02/2020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042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CE70-0051-413F-8A95-354DDBE94379}" type="datetime1">
              <a:rPr lang="it-IT" smtClean="0"/>
              <a:t>04/02/2020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48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8F48-0D37-4C13-8498-CB94C9789B70}" type="datetime1">
              <a:rPr lang="it-IT" smtClean="0"/>
              <a:t>04/02/2020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978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4E6E-5421-4351-BFB4-9285E45CE80E}" type="datetime1">
              <a:rPr lang="it-IT" smtClean="0"/>
              <a:t>04/02/2020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888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C42B-CC6E-43CE-95FF-29A91B7F8C5E}" type="datetime1">
              <a:rPr lang="it-IT" smtClean="0"/>
              <a:t>04/02/2020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891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A5C3-F09D-4250-8498-ECC50C92AD37}" type="datetime1">
              <a:rPr lang="it-IT" smtClean="0"/>
              <a:t>04/02/2020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09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5217-204F-4F10-8014-4B70286520BC}" type="datetime1">
              <a:rPr lang="it-IT" smtClean="0"/>
              <a:t>04/02/2020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68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A50-C13E-4485-A6D1-6C245716F281}" type="datetime1">
              <a:rPr lang="it-IT" smtClean="0"/>
              <a:t>04/02/2020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605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AA38-3A4B-4C88-A22F-F8D44FD0FF76}" type="datetime1">
              <a:rPr lang="it-IT" smtClean="0"/>
              <a:t>04/02/2020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36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AC21-C105-48D5-91DB-15E861D6AD10}" type="datetime1">
              <a:rPr lang="it-IT" smtClean="0"/>
              <a:t>04/02/2020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25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upo.it/tuttostudenti/vuoi-studiare-allestero/erasmus-studio/bando-e-domanda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uniupo.it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enti.uniupo.it/Home.do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upo.it/sites/default/files/elfinder_library/manuale_per_iscrizione_al_bando_outgoing.pdf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upo.it/sites/default/files/elfinder_library/dati_bancari_0.pdf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domanda.erasmus@uniupo.it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domanda.erasmus@uniupo.it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oard@esnpo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dir.uniupo.it/course/view.php?id=5309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erasmus@uniupo.it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upo.it/sites/default/files/elfinder_library/flyer_aon.pdf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mailto:giovanni.ramello@uniupo.it-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miriam.ravetto@uniupo.it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co.arlorio@uniupo.it" TargetMode="External"/><Relationship Id="rId5" Type="http://schemas.openxmlformats.org/officeDocument/2006/relationships/hyperlink" Target="mailto:mara.giordano@med.uniupo.it" TargetMode="External"/><Relationship Id="rId4" Type="http://schemas.openxmlformats.org/officeDocument/2006/relationships/hyperlink" Target="mailto:paola.vola@uniupo.it" TargetMode="External"/><Relationship Id="rId9" Type="http://schemas.openxmlformats.org/officeDocument/2006/relationships/hyperlink" Target="mailto:lavinia.egidi@uniupo.it" TargetMode="Externa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mailto:michela.gobbi@uniupo.it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ombretta.finotello@uniupo.it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iara.gabellieri@uniupo.it" TargetMode="External"/><Relationship Id="rId5" Type="http://schemas.openxmlformats.org/officeDocument/2006/relationships/hyperlink" Target="mailto:daniela.gentile@uniupo.it" TargetMode="External"/><Relationship Id="rId4" Type="http://schemas.openxmlformats.org/officeDocument/2006/relationships/hyperlink" Target="mailto:alice.colombo@uniupo.it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nito.it/" TargetMode="External"/><Relationship Id="rId4" Type="http://schemas.openxmlformats.org/officeDocument/2006/relationships/hyperlink" Target="mailto:erasmus@uniupo.it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990600" y="650929"/>
            <a:ext cx="10515600" cy="5579390"/>
          </a:xfrm>
        </p:spPr>
        <p:txBody>
          <a:bodyPr/>
          <a:lstStyle/>
          <a:p>
            <a:pPr marL="927100" marR="5080" indent="-818515">
              <a:lnSpc>
                <a:spcPct val="100000"/>
              </a:lnSpc>
            </a:pPr>
            <a:r>
              <a:rPr lang="it-IT" dirty="0">
                <a:solidFill>
                  <a:srgbClr val="C00000"/>
                </a:solidFill>
              </a:rPr>
              <a:t/>
            </a:r>
            <a:br>
              <a:rPr lang="it-IT" dirty="0">
                <a:solidFill>
                  <a:srgbClr val="C00000"/>
                </a:solidFill>
              </a:rPr>
            </a:b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7461142" y="5237421"/>
            <a:ext cx="4045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000" dirty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Gennaio 2020</a:t>
            </a:r>
          </a:p>
        </p:txBody>
      </p:sp>
      <p:sp>
        <p:nvSpPr>
          <p:cNvPr id="7" name="Rettangolo 6"/>
          <p:cNvSpPr/>
          <p:nvPr/>
        </p:nvSpPr>
        <p:spPr>
          <a:xfrm>
            <a:off x="338387" y="1548938"/>
            <a:ext cx="1182003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6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Bando Erasmus+ ai fini di studio </a:t>
            </a:r>
          </a:p>
          <a:p>
            <a:pPr algn="ctr"/>
            <a:r>
              <a:rPr lang="it-IT" sz="6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 </a:t>
            </a:r>
            <a:r>
              <a:rPr lang="it-IT" sz="66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a.a</a:t>
            </a:r>
            <a:r>
              <a:rPr lang="it-IT" sz="6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. 2020/2021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236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3252" y="958727"/>
            <a:ext cx="10830296" cy="5501450"/>
          </a:xfrm>
        </p:spPr>
        <p:txBody>
          <a:bodyPr>
            <a:noAutofit/>
          </a:bodyPr>
          <a:lstStyle/>
          <a:p>
            <a:pPr marL="12700" marR="200660" indent="0" algn="just">
              <a:lnSpc>
                <a:spcPct val="100000"/>
              </a:lnSpc>
              <a:buNone/>
              <a:tabLst>
                <a:tab pos="457834" algn="l"/>
              </a:tabLst>
            </a:pPr>
            <a:r>
              <a:rPr lang="it-IT" sz="3600" b="1" u="heavy" dirty="0" err="1">
                <a:cs typeface="Verdana"/>
              </a:rPr>
              <a:t>Max</a:t>
            </a:r>
            <a:r>
              <a:rPr lang="it-IT" sz="3600" b="1" u="heavy" dirty="0">
                <a:cs typeface="Verdana"/>
              </a:rPr>
              <a:t> 12 </a:t>
            </a:r>
            <a:r>
              <a:rPr lang="it-IT" sz="3600" b="1" u="heavy" spc="-5" dirty="0">
                <a:cs typeface="Verdana"/>
              </a:rPr>
              <a:t>mesi per ciclo di studio</a:t>
            </a:r>
            <a:r>
              <a:rPr lang="it-IT" sz="3600" spc="-5" dirty="0">
                <a:cs typeface="Verdana"/>
              </a:rPr>
              <a:t> </a:t>
            </a:r>
            <a:r>
              <a:rPr lang="it-IT" sz="3600" spc="-30" dirty="0">
                <a:cs typeface="Verdana"/>
              </a:rPr>
              <a:t>tra  </a:t>
            </a:r>
            <a:r>
              <a:rPr lang="it-IT" sz="3600" spc="-10" dirty="0">
                <a:cs typeface="Verdana"/>
              </a:rPr>
              <a:t>Erasmus+ ai fini di</a:t>
            </a:r>
            <a:r>
              <a:rPr lang="it-IT" sz="3600" dirty="0">
                <a:cs typeface="Verdana"/>
              </a:rPr>
              <a:t> </a:t>
            </a:r>
            <a:r>
              <a:rPr lang="it-IT" sz="3600" spc="-5" dirty="0">
                <a:cs typeface="Verdana"/>
              </a:rPr>
              <a:t>studio </a:t>
            </a:r>
            <a:r>
              <a:rPr lang="it-IT" sz="3600" dirty="0">
                <a:cs typeface="Verdana"/>
              </a:rPr>
              <a:t>e </a:t>
            </a:r>
            <a:r>
              <a:rPr lang="it-IT" sz="3600" spc="-10" dirty="0">
                <a:cs typeface="Verdana"/>
              </a:rPr>
              <a:t>Erasmus+ </a:t>
            </a:r>
            <a:r>
              <a:rPr lang="it-IT" sz="3600" dirty="0">
                <a:cs typeface="Verdana"/>
              </a:rPr>
              <a:t>ai fini di tirocinio  </a:t>
            </a:r>
            <a:r>
              <a:rPr lang="it-IT" sz="3600" spc="-5" dirty="0">
                <a:cs typeface="Verdana"/>
              </a:rPr>
              <a:t>(</a:t>
            </a:r>
            <a:r>
              <a:rPr lang="it-IT" sz="3600" spc="-30" dirty="0" err="1">
                <a:cs typeface="Verdana"/>
              </a:rPr>
              <a:t>Traineeship</a:t>
            </a:r>
            <a:r>
              <a:rPr lang="it-IT" sz="3600" spc="-30" dirty="0">
                <a:cs typeface="Verdana"/>
              </a:rPr>
              <a:t>, ex </a:t>
            </a:r>
            <a:r>
              <a:rPr lang="it-IT" sz="3600" spc="-30" dirty="0" err="1">
                <a:cs typeface="Verdana"/>
              </a:rPr>
              <a:t>Placement</a:t>
            </a:r>
            <a:r>
              <a:rPr lang="it-IT" sz="3600" spc="-30" dirty="0">
                <a:cs typeface="Verdana"/>
              </a:rPr>
              <a:t>):</a:t>
            </a:r>
            <a:endParaRPr lang="it-IT" sz="3600" dirty="0">
              <a:cs typeface="Verdana"/>
            </a:endParaRPr>
          </a:p>
          <a:p>
            <a:pPr marL="1271270" lvl="1" indent="-457200">
              <a:lnSpc>
                <a:spcPct val="100000"/>
              </a:lnSpc>
              <a:buFont typeface="Arial"/>
              <a:buChar char="•"/>
              <a:tabLst>
                <a:tab pos="1271905" algn="l"/>
              </a:tabLst>
            </a:pPr>
            <a:r>
              <a:rPr lang="it-IT" sz="3600" dirty="0">
                <a:cs typeface="Verdana"/>
              </a:rPr>
              <a:t>12 </a:t>
            </a:r>
            <a:r>
              <a:rPr lang="it-IT" sz="3600" spc="-5" dirty="0">
                <a:cs typeface="Verdana"/>
              </a:rPr>
              <a:t>mesi </a:t>
            </a:r>
            <a:r>
              <a:rPr lang="it-IT" sz="3600" dirty="0">
                <a:cs typeface="Verdana"/>
              </a:rPr>
              <a:t>in</a:t>
            </a:r>
            <a:r>
              <a:rPr lang="it-IT" sz="3600" spc="-50" dirty="0">
                <a:cs typeface="Verdana"/>
              </a:rPr>
              <a:t> </a:t>
            </a:r>
            <a:r>
              <a:rPr lang="it-IT" sz="3600" spc="-5" dirty="0">
                <a:cs typeface="Verdana"/>
              </a:rPr>
              <a:t>triennale;</a:t>
            </a:r>
            <a:endParaRPr lang="it-IT" sz="3600" dirty="0">
              <a:cs typeface="Verdana"/>
            </a:endParaRPr>
          </a:p>
          <a:p>
            <a:pPr marL="1271270" marR="1129665" lvl="1" indent="-457200">
              <a:lnSpc>
                <a:spcPct val="100000"/>
              </a:lnSpc>
              <a:buFont typeface="Arial"/>
              <a:buChar char="•"/>
              <a:tabLst>
                <a:tab pos="1271905" algn="l"/>
              </a:tabLst>
            </a:pPr>
            <a:r>
              <a:rPr lang="it-IT" sz="3600" dirty="0">
                <a:cs typeface="Verdana"/>
              </a:rPr>
              <a:t>12 </a:t>
            </a:r>
            <a:r>
              <a:rPr lang="it-IT" sz="3600" spc="-5" dirty="0">
                <a:cs typeface="Verdana"/>
              </a:rPr>
              <a:t>mesi </a:t>
            </a:r>
            <a:r>
              <a:rPr lang="it-IT" sz="3600" dirty="0">
                <a:cs typeface="Verdana"/>
              </a:rPr>
              <a:t>nella </a:t>
            </a:r>
            <a:r>
              <a:rPr lang="it-IT" sz="3600" spc="-5" dirty="0">
                <a:cs typeface="Verdana"/>
              </a:rPr>
              <a:t>magistrale.</a:t>
            </a:r>
            <a:endParaRPr lang="it-IT" sz="3600" dirty="0">
              <a:cs typeface="Verdana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000066"/>
              </a:buClr>
            </a:pPr>
            <a:endParaRPr lang="it-IT" sz="3600" dirty="0">
              <a:latin typeface="Times New Roman"/>
              <a:cs typeface="Times New Roman"/>
            </a:endParaRPr>
          </a:p>
          <a:p>
            <a:pPr marL="12700" marR="5080" indent="0" algn="just">
              <a:lnSpc>
                <a:spcPct val="100000"/>
              </a:lnSpc>
              <a:buNone/>
              <a:tabLst>
                <a:tab pos="457834" algn="l"/>
              </a:tabLst>
            </a:pPr>
            <a:r>
              <a:rPr lang="it-IT" sz="3600" b="1" u="heavy" dirty="0" err="1">
                <a:cs typeface="Verdana"/>
              </a:rPr>
              <a:t>Max</a:t>
            </a:r>
            <a:r>
              <a:rPr lang="it-IT" sz="3600" b="1" u="heavy" dirty="0">
                <a:cs typeface="Verdana"/>
              </a:rPr>
              <a:t> 24 </a:t>
            </a:r>
            <a:r>
              <a:rPr lang="it-IT" sz="3600" b="1" u="heavy" spc="-5" dirty="0">
                <a:cs typeface="Verdana"/>
              </a:rPr>
              <a:t>mesi per lauree a ciclo unico</a:t>
            </a:r>
            <a:r>
              <a:rPr lang="it-IT" sz="3600" spc="-5" dirty="0">
                <a:cs typeface="Verdana"/>
              </a:rPr>
              <a:t> </a:t>
            </a:r>
            <a:r>
              <a:rPr lang="it-IT" sz="3600" spc="-30" dirty="0">
                <a:cs typeface="Verdana"/>
              </a:rPr>
              <a:t>tra  </a:t>
            </a:r>
            <a:r>
              <a:rPr lang="it-IT" sz="3600" spc="-10" dirty="0">
                <a:cs typeface="Verdana"/>
              </a:rPr>
              <a:t>Erasmus+ </a:t>
            </a:r>
            <a:r>
              <a:rPr lang="it-IT" sz="3600" dirty="0">
                <a:cs typeface="Verdana"/>
              </a:rPr>
              <a:t>ai fini di </a:t>
            </a:r>
            <a:r>
              <a:rPr lang="it-IT" sz="3600" spc="-5" dirty="0">
                <a:cs typeface="Verdana"/>
              </a:rPr>
              <a:t>studio </a:t>
            </a:r>
            <a:r>
              <a:rPr lang="it-IT" sz="3600" dirty="0">
                <a:cs typeface="Verdana"/>
              </a:rPr>
              <a:t>e </a:t>
            </a:r>
            <a:r>
              <a:rPr lang="it-IT" sz="3600" spc="-10" dirty="0">
                <a:cs typeface="Verdana"/>
              </a:rPr>
              <a:t>Erasmus+ </a:t>
            </a:r>
            <a:r>
              <a:rPr lang="it-IT" sz="3600" dirty="0">
                <a:cs typeface="Verdana"/>
              </a:rPr>
              <a:t>ai fini di tirocinio.</a:t>
            </a:r>
          </a:p>
          <a:p>
            <a:endParaRPr lang="it-IT" sz="3200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697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551786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Durata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1603169"/>
            <a:ext cx="10515600" cy="5035137"/>
          </a:xfrm>
        </p:spPr>
        <p:txBody>
          <a:bodyPr>
            <a:normAutofit/>
          </a:bodyPr>
          <a:lstStyle/>
          <a:p>
            <a:pPr marL="546100" indent="-533400" algn="just">
              <a:lnSpc>
                <a:spcPct val="100000"/>
              </a:lnSpc>
              <a:tabLst>
                <a:tab pos="546100" algn="l"/>
              </a:tabLst>
            </a:pPr>
            <a:r>
              <a:rPr lang="it-IT" sz="3200" dirty="0">
                <a:cs typeface="Verdana"/>
              </a:rPr>
              <a:t>Minimo 3 mesi - massimo 12</a:t>
            </a:r>
            <a:r>
              <a:rPr lang="it-IT" sz="3200" spc="-160" dirty="0">
                <a:cs typeface="Verdana"/>
              </a:rPr>
              <a:t> </a:t>
            </a:r>
            <a:r>
              <a:rPr lang="it-IT" sz="3200" dirty="0">
                <a:cs typeface="Verdana"/>
              </a:rPr>
              <a:t>mesi;</a:t>
            </a:r>
          </a:p>
          <a:p>
            <a:pPr marL="546100" marR="83185" indent="-533400" algn="just">
              <a:lnSpc>
                <a:spcPct val="100000"/>
              </a:lnSpc>
              <a:tabLst>
                <a:tab pos="546100" algn="l"/>
              </a:tabLst>
            </a:pPr>
            <a:r>
              <a:rPr lang="it-IT" sz="3200" spc="-5" dirty="0">
                <a:cs typeface="Verdana"/>
              </a:rPr>
              <a:t>La mobilità deve essere svolta nel periodo di tempo compreso tra </a:t>
            </a:r>
            <a:r>
              <a:rPr lang="it-IT" sz="3200" dirty="0">
                <a:cs typeface="Verdana"/>
              </a:rPr>
              <a:t>l’inizio dell’anno accademico e il 30/09/2021, data di chiusura del Programma;</a:t>
            </a:r>
          </a:p>
          <a:p>
            <a:pPr marL="546100" marR="5080" indent="-533400" algn="just">
              <a:lnSpc>
                <a:spcPct val="100000"/>
              </a:lnSpc>
              <a:tabLst>
                <a:tab pos="546100" algn="l"/>
                <a:tab pos="3221355" algn="l"/>
              </a:tabLst>
            </a:pPr>
            <a:r>
              <a:rPr lang="it-IT" sz="3200" spc="-5" dirty="0">
                <a:cs typeface="Verdana"/>
              </a:rPr>
              <a:t>Vi è la possibilità di prolungare il periodo di permanenza rispetto </a:t>
            </a:r>
            <a:r>
              <a:rPr lang="it-IT" sz="3200" dirty="0">
                <a:cs typeface="Verdana"/>
              </a:rPr>
              <a:t>al</a:t>
            </a:r>
            <a:r>
              <a:rPr lang="it-IT" sz="3200" spc="-15" dirty="0">
                <a:cs typeface="Verdana"/>
              </a:rPr>
              <a:t> </a:t>
            </a:r>
            <a:r>
              <a:rPr lang="it-IT" sz="3200" dirty="0">
                <a:cs typeface="Verdana"/>
              </a:rPr>
              <a:t>numero di</a:t>
            </a:r>
            <a:r>
              <a:rPr lang="it-IT" sz="3200" spc="-25" dirty="0">
                <a:cs typeface="Verdana"/>
              </a:rPr>
              <a:t> </a:t>
            </a:r>
            <a:r>
              <a:rPr lang="it-IT" sz="3200" spc="-5" dirty="0">
                <a:cs typeface="Verdana"/>
              </a:rPr>
              <a:t>mesi  previsti dall’accordo inter-istituzionale.</a:t>
            </a:r>
          </a:p>
          <a:p>
            <a:pPr marL="12700" marR="5080" indent="0" algn="just">
              <a:lnSpc>
                <a:spcPct val="100000"/>
              </a:lnSpc>
              <a:buNone/>
              <a:tabLst>
                <a:tab pos="546100" algn="l"/>
                <a:tab pos="3221355" algn="l"/>
              </a:tabLst>
            </a:pPr>
            <a:r>
              <a:rPr lang="it-IT" sz="3200" spc="-5" dirty="0">
                <a:cs typeface="Verdana"/>
              </a:rPr>
              <a:t>	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237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0031" y="1117538"/>
            <a:ext cx="9654639" cy="52388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4400" b="1" spc="-5" dirty="0">
                <a:solidFill>
                  <a:srgbClr val="D2232A"/>
                </a:solidFill>
                <a:cs typeface="Verdana"/>
              </a:rPr>
              <a:t>N.B.</a:t>
            </a:r>
            <a:r>
              <a:rPr lang="it-IT" sz="4400" spc="-5" dirty="0">
                <a:cs typeface="Verdana"/>
              </a:rPr>
              <a:t>: non si può superare il numero di </a:t>
            </a:r>
            <a:r>
              <a:rPr lang="it-IT" sz="4400" dirty="0">
                <a:cs typeface="Verdana"/>
              </a:rPr>
              <a:t>mesi consentito </a:t>
            </a:r>
            <a:r>
              <a:rPr lang="it-IT" sz="4400" spc="-5" dirty="0">
                <a:cs typeface="Verdana"/>
              </a:rPr>
              <a:t>per ciclo di</a:t>
            </a:r>
            <a:r>
              <a:rPr lang="it-IT" sz="4400" spc="-60" dirty="0">
                <a:cs typeface="Verdana"/>
              </a:rPr>
              <a:t> </a:t>
            </a:r>
            <a:r>
              <a:rPr lang="it-IT" sz="4400" spc="-5" dirty="0">
                <a:cs typeface="Verdana"/>
              </a:rPr>
              <a:t>studi!</a:t>
            </a:r>
          </a:p>
          <a:p>
            <a:pPr marL="0" indent="0">
              <a:buNone/>
            </a:pPr>
            <a:endParaRPr lang="it-IT" spc="-5" dirty="0">
              <a:cs typeface="Verdana"/>
            </a:endParaRPr>
          </a:p>
          <a:p>
            <a:pPr marL="0" indent="0" algn="just">
              <a:buNone/>
            </a:pPr>
            <a:r>
              <a:rPr lang="it-IT" sz="4400" spc="-5" dirty="0">
                <a:cs typeface="Verdana"/>
              </a:rPr>
              <a:t>L’eventuale permanenza presso l’Ateneo straniero durante </a:t>
            </a:r>
            <a:r>
              <a:rPr lang="it-IT" sz="4400" b="1" spc="-5" dirty="0">
                <a:cs typeface="Verdana"/>
              </a:rPr>
              <a:t>periodi di vacanza </a:t>
            </a:r>
            <a:r>
              <a:rPr lang="it-IT" sz="4400" spc="-5" dirty="0">
                <a:cs typeface="Verdana"/>
              </a:rPr>
              <a:t>(es.: vacanze natalizie) </a:t>
            </a:r>
            <a:r>
              <a:rPr lang="it-IT" sz="4400" b="1" u="sng" spc="-5" dirty="0">
                <a:solidFill>
                  <a:srgbClr val="D2232A"/>
                </a:solidFill>
                <a:cs typeface="Verdana"/>
              </a:rPr>
              <a:t>NON</a:t>
            </a:r>
            <a:r>
              <a:rPr lang="it-IT" sz="4400" spc="-5" dirty="0">
                <a:cs typeface="Verdana"/>
              </a:rPr>
              <a:t> costituiscono una </a:t>
            </a:r>
            <a:r>
              <a:rPr lang="it-IT" sz="4400" b="1" spc="-5" dirty="0">
                <a:cs typeface="Verdana"/>
              </a:rPr>
              <a:t>interruzione del periodo</a:t>
            </a:r>
            <a:r>
              <a:rPr lang="it-IT" sz="4400" spc="-5" dirty="0">
                <a:cs typeface="Verdana"/>
              </a:rPr>
              <a:t>.</a:t>
            </a:r>
            <a:endParaRPr lang="it-IT" sz="4400" dirty="0">
              <a:cs typeface="Verdana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12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737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98764" y="961901"/>
            <a:ext cx="11115304" cy="5759574"/>
          </a:xfrm>
        </p:spPr>
        <p:txBody>
          <a:bodyPr>
            <a:noAutofit/>
          </a:bodyPr>
          <a:lstStyle/>
          <a:p>
            <a:pPr marL="546100" marR="659130" indent="-533400" algn="just">
              <a:lnSpc>
                <a:spcPct val="100000"/>
              </a:lnSpc>
              <a:spcBef>
                <a:spcPts val="2400"/>
              </a:spcBef>
              <a:tabLst>
                <a:tab pos="546100" algn="l"/>
              </a:tabLst>
            </a:pPr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È possibile richiedere un </a:t>
            </a:r>
            <a:r>
              <a:rPr lang="it-IT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numero di mesi inferiore </a:t>
            </a:r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rispetto a quello </a:t>
            </a: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previsto dall’</a:t>
            </a:r>
            <a:r>
              <a:rPr lang="it-IT" sz="3200" spc="-10" dirty="0">
                <a:latin typeface="Calibri" panose="020F0502020204030204" pitchFamily="34" charset="0"/>
                <a:cs typeface="Calibri" panose="020F0502020204030204" pitchFamily="34" charset="0"/>
              </a:rPr>
              <a:t>accordo inter-istituzionale (es.: accordo MED con l’Università di </a:t>
            </a:r>
            <a:r>
              <a:rPr lang="it-IT" sz="3200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Marburg</a:t>
            </a:r>
            <a:r>
              <a:rPr lang="it-IT" sz="3200" spc="-10" dirty="0">
                <a:latin typeface="Calibri" panose="020F0502020204030204" pitchFamily="34" charset="0"/>
                <a:cs typeface="Calibri" panose="020F0502020204030204" pitchFamily="34" charset="0"/>
              </a:rPr>
              <a:t>: 1 x 10 mesi </a:t>
            </a:r>
            <a:r>
              <a:rPr lang="it-IT" sz="3200" spc="-1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è possibile indicare 5 mesi);</a:t>
            </a:r>
            <a:endParaRPr lang="it-IT" sz="3200" spc="-1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6100" marR="659130" indent="-533400" algn="just">
              <a:lnSpc>
                <a:spcPct val="100000"/>
              </a:lnSpc>
              <a:spcBef>
                <a:spcPts val="2400"/>
              </a:spcBef>
              <a:tabLst>
                <a:tab pos="546100" algn="l"/>
              </a:tabLst>
            </a:pP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I periodi di </a:t>
            </a:r>
            <a:r>
              <a:rPr lang="it-IT" sz="3200" b="1" u="sng" spc="-5" dirty="0">
                <a:latin typeface="Calibri" panose="020F0502020204030204" pitchFamily="34" charset="0"/>
                <a:cs typeface="Calibri" panose="020F0502020204030204" pitchFamily="34" charset="0"/>
              </a:rPr>
              <a:t>mobilità pregressi </a:t>
            </a:r>
            <a:r>
              <a:rPr lang="it-IT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it-IT" sz="3200" b="1" u="sng" spc="-5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it-IT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corso</a:t>
            </a:r>
            <a: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devono essere  </a:t>
            </a: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autocertificati in fase di candidatura online;</a:t>
            </a:r>
          </a:p>
          <a:p>
            <a:pPr marL="546100" marR="5080" indent="-533400">
              <a:lnSpc>
                <a:spcPct val="100000"/>
              </a:lnSpc>
              <a:tabLst>
                <a:tab pos="546100" algn="l"/>
              </a:tabLst>
            </a:pP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Nel caso in cui lo studente sia in </a:t>
            </a:r>
            <a:r>
              <a:rPr lang="it-IT" sz="3200" spc="-10" dirty="0">
                <a:latin typeface="Calibri" panose="020F0502020204030204" pitchFamily="34" charset="0"/>
                <a:cs typeface="Calibri" panose="020F0502020204030204" pitchFamily="34" charset="0"/>
              </a:rPr>
              <a:t>mobilità durante la fase di candidatura, è necessario </a:t>
            </a:r>
            <a:r>
              <a:rPr lang="it-IT" sz="3200" b="1" u="sng" spc="-10" dirty="0">
                <a:latin typeface="Calibri" panose="020F0502020204030204" pitchFamily="34" charset="0"/>
                <a:cs typeface="Calibri" panose="020F0502020204030204" pitchFamily="34" charset="0"/>
              </a:rPr>
              <a:t>indicare </a:t>
            </a:r>
            <a:r>
              <a:rPr lang="it-IT" sz="3200" b="1" u="sng" spc="-5" dirty="0">
                <a:latin typeface="Calibri" panose="020F0502020204030204" pitchFamily="34" charset="0"/>
                <a:cs typeface="Calibri" panose="020F0502020204030204" pitchFamily="34" charset="0"/>
              </a:rPr>
              <a:t>il  </a:t>
            </a:r>
            <a:r>
              <a:rPr lang="it-IT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numero </a:t>
            </a:r>
            <a:r>
              <a:rPr lang="it-IT" sz="3200" b="1" u="sng" spc="-5" dirty="0">
                <a:latin typeface="Calibri" panose="020F0502020204030204" pitchFamily="34" charset="0"/>
                <a:cs typeface="Calibri" panose="020F0502020204030204" pitchFamily="34" charset="0"/>
              </a:rPr>
              <a:t>di mensilità</a:t>
            </a:r>
            <a:r>
              <a:rPr lang="it-IT" sz="3200" b="1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che </a:t>
            </a: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si desidera </a:t>
            </a:r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svolgere </a:t>
            </a: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all’estero.</a:t>
            </a:r>
            <a:endParaRPr lang="it-IT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3000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693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983456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Durante la mobilità…</a:t>
            </a:r>
            <a:r>
              <a:rPr lang="it-IT" dirty="0">
                <a:latin typeface="Verdana"/>
                <a:cs typeface="Verdana"/>
              </a:rPr>
              <a:t/>
            </a:r>
            <a:br>
              <a:rPr lang="it-IT" dirty="0">
                <a:latin typeface="Verdana"/>
                <a:cs typeface="Verdana"/>
              </a:rPr>
            </a:b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1825624"/>
            <a:ext cx="10372106" cy="4530725"/>
          </a:xfrm>
        </p:spPr>
        <p:txBody>
          <a:bodyPr>
            <a:normAutofit fontScale="85000" lnSpcReduction="20000"/>
          </a:bodyPr>
          <a:lstStyle/>
          <a:p>
            <a:pPr marL="12700" indent="0" algn="just">
              <a:lnSpc>
                <a:spcPct val="100000"/>
              </a:lnSpc>
              <a:buNone/>
              <a:tabLst>
                <a:tab pos="471805" algn="l"/>
              </a:tabLst>
            </a:pPr>
            <a:r>
              <a:rPr lang="it-IT" sz="3600" b="1" spc="-5" dirty="0">
                <a:solidFill>
                  <a:srgbClr val="00CC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 consentito:</a:t>
            </a:r>
            <a:endParaRPr lang="it-IT" sz="3600" dirty="0">
              <a:solidFill>
                <a:srgbClr val="00CC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94715" lvl="1" indent="-359410" algn="just">
              <a:lnSpc>
                <a:spcPct val="100000"/>
              </a:lnSpc>
              <a:buFont typeface="Wingdings"/>
              <a:buChar char=""/>
              <a:tabLst>
                <a:tab pos="895350" algn="l"/>
              </a:tabLst>
            </a:pP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seguire</a:t>
            </a:r>
            <a:r>
              <a:rPr lang="it-IT" sz="32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corsi;</a:t>
            </a:r>
          </a:p>
          <a:p>
            <a:pPr marL="894715" lvl="1" indent="-359410" algn="just">
              <a:lnSpc>
                <a:spcPct val="100000"/>
              </a:lnSpc>
              <a:buFont typeface="Wingdings"/>
              <a:buChar char=""/>
              <a:tabLst>
                <a:tab pos="895350" algn="l"/>
              </a:tabLst>
            </a:pPr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fare ricerca</a:t>
            </a:r>
            <a:r>
              <a:rPr lang="it-IT" sz="32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tesi;</a:t>
            </a:r>
          </a:p>
          <a:p>
            <a:pPr marL="894715" marR="104775" lvl="1" indent="-359410" algn="just">
              <a:lnSpc>
                <a:spcPct val="100000"/>
              </a:lnSpc>
              <a:buFont typeface="Wingdings"/>
              <a:buChar char=""/>
              <a:tabLst>
                <a:tab pos="895350" algn="l"/>
              </a:tabLst>
            </a:pP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corsi + tirocinio</a:t>
            </a:r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69900" lvl="1" algn="just">
              <a:lnSpc>
                <a:spcPct val="100000"/>
              </a:lnSpc>
              <a:spcBef>
                <a:spcPts val="2110"/>
              </a:spcBef>
            </a:pPr>
            <a:r>
              <a:rPr lang="it-IT" spc="-5" dirty="0">
                <a:latin typeface="Calibri" panose="020F0502020204030204" pitchFamily="34" charset="0"/>
                <a:cs typeface="Calibri" panose="020F0502020204030204" pitchFamily="34" charset="0"/>
              </a:rPr>
              <a:t>Gli studenti potranno sostenere esami presso i Dipartimenti UPO solo prima della partenza e al termine della mobilità;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9900" marR="5080" lvl="1" algn="just">
              <a:lnSpc>
                <a:spcPct val="100000"/>
              </a:lnSpc>
              <a:spcBef>
                <a:spcPts val="2110"/>
              </a:spcBef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Il periodo di permanenza all’estero viene scelto 	dallo studente, tenuto conto dell’offerta formativa dell’Ateneo assegnato (primo/secondo semestre o intero anno accademico). </a:t>
            </a:r>
          </a:p>
          <a:p>
            <a:pPr marL="241300" marR="5080" lvl="1" indent="0" algn="just">
              <a:lnSpc>
                <a:spcPct val="100000"/>
              </a:lnSpc>
              <a:spcBef>
                <a:spcPts val="2110"/>
              </a:spcBef>
              <a:buNone/>
            </a:pPr>
            <a:r>
              <a:rPr lang="it-IT" b="1" dirty="0"/>
              <a:t>Si consiglia di verificare sul sito degli Atenei presso cui si è interessati a presentare domanda l’offerta formativa/didattica prevista da questi e la possibilità di eventualmente svolgere ricerca tesi/tirocinio.</a:t>
            </a:r>
            <a:endParaRPr lang="it-I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9900" marR="5080" lvl="1" algn="just">
              <a:lnSpc>
                <a:spcPct val="100000"/>
              </a:lnSpc>
              <a:spcBef>
                <a:spcPts val="2110"/>
              </a:spcBef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512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66899" y="1258783"/>
            <a:ext cx="10652165" cy="4773881"/>
          </a:xfrm>
        </p:spPr>
        <p:txBody>
          <a:bodyPr>
            <a:normAutofit lnSpcReduction="10000"/>
          </a:bodyPr>
          <a:lstStyle/>
          <a:p>
            <a:pPr marL="12700" indent="0">
              <a:lnSpc>
                <a:spcPct val="100000"/>
              </a:lnSpc>
              <a:spcBef>
                <a:spcPts val="2110"/>
              </a:spcBef>
              <a:buNone/>
              <a:tabLst>
                <a:tab pos="474980" algn="l"/>
              </a:tabLst>
            </a:pPr>
            <a:r>
              <a:rPr lang="it-IT" sz="4400" b="1" spc="-5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È vietato:</a:t>
            </a:r>
            <a:endParaRPr lang="it-IT" sz="4400" b="1" dirty="0">
              <a:solidFill>
                <a:srgbClr val="FF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4715" lvl="1" indent="-359410">
              <a:lnSpc>
                <a:spcPct val="100000"/>
              </a:lnSpc>
              <a:buFont typeface="Wingdings"/>
              <a:buChar char=""/>
              <a:tabLst>
                <a:tab pos="895350" algn="l"/>
              </a:tabLst>
            </a:pPr>
            <a:r>
              <a:rPr lang="it-IT" sz="3500" spc="-10" dirty="0">
                <a:ea typeface="Verdana" panose="020B0604030504040204" pitchFamily="34" charset="0"/>
                <a:cs typeface="Verdana" panose="020B0604030504040204" pitchFamily="34" charset="0"/>
              </a:rPr>
              <a:t>Sostenere e registrare </a:t>
            </a:r>
            <a:r>
              <a:rPr lang="it-IT" sz="3500" dirty="0">
                <a:ea typeface="Verdana" panose="020B0604030504040204" pitchFamily="34" charset="0"/>
                <a:cs typeface="Verdana" panose="020B0604030504040204" pitchFamily="34" charset="0"/>
              </a:rPr>
              <a:t>esami presso</a:t>
            </a:r>
            <a:r>
              <a:rPr lang="it-IT" sz="3500" spc="-8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3500" spc="-140" dirty="0">
                <a:ea typeface="Verdana" panose="020B0604030504040204" pitchFamily="34" charset="0"/>
                <a:cs typeface="Verdana" panose="020B0604030504040204" pitchFamily="34" charset="0"/>
              </a:rPr>
              <a:t>UPO durante il periodo di mobilità;</a:t>
            </a:r>
            <a:endParaRPr lang="it-IT" sz="35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4715" lvl="1" indent="-359410">
              <a:lnSpc>
                <a:spcPct val="100000"/>
              </a:lnSpc>
              <a:buFont typeface="Wingdings"/>
              <a:buChar char=""/>
              <a:tabLst>
                <a:tab pos="895350" algn="l"/>
              </a:tabLst>
            </a:pPr>
            <a:r>
              <a:rPr lang="it-IT" sz="3500" dirty="0">
                <a:ea typeface="Verdana" panose="020B0604030504040204" pitchFamily="34" charset="0"/>
                <a:cs typeface="Verdana" panose="020B0604030504040204" pitchFamily="34" charset="0"/>
              </a:rPr>
              <a:t>laurearsi presso</a:t>
            </a:r>
            <a:r>
              <a:rPr lang="it-IT" sz="3500" spc="-125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3500" spc="-140" dirty="0">
                <a:ea typeface="Verdana" panose="020B0604030504040204" pitchFamily="34" charset="0"/>
                <a:cs typeface="Verdana" panose="020B0604030504040204" pitchFamily="34" charset="0"/>
              </a:rPr>
              <a:t>UPO durante il periodo di mobilità.</a:t>
            </a:r>
            <a:endParaRPr lang="it-IT" sz="35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it-IT" sz="35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5080" indent="0" algn="just">
              <a:lnSpc>
                <a:spcPct val="100000"/>
              </a:lnSpc>
              <a:buNone/>
              <a:tabLst>
                <a:tab pos="5852160" algn="l"/>
              </a:tabLst>
            </a:pPr>
            <a:r>
              <a:rPr lang="it-IT" sz="4000" b="1" spc="-65" dirty="0">
                <a:solidFill>
                  <a:srgbClr val="D2232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N.B.</a:t>
            </a:r>
            <a:r>
              <a:rPr lang="it-IT" sz="3500" spc="-65" dirty="0"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it-IT" sz="3500" spc="-5" dirty="0">
                <a:ea typeface="Verdana" panose="020B0604030504040204" pitchFamily="34" charset="0"/>
                <a:cs typeface="Verdana" panose="020B0604030504040204" pitchFamily="34" charset="0"/>
              </a:rPr>
              <a:t>ogni eventuale attività  didattica (esami</a:t>
            </a:r>
            <a:r>
              <a:rPr lang="it-IT" sz="3500" spc="835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3500" spc="-5" dirty="0">
                <a:ea typeface="Verdana" panose="020B0604030504040204" pitchFamily="34" charset="0"/>
                <a:cs typeface="Verdana" panose="020B0604030504040204" pitchFamily="34" charset="0"/>
              </a:rPr>
              <a:t>e/o</a:t>
            </a:r>
            <a:r>
              <a:rPr lang="it-IT" sz="3500" spc="395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3500" spc="-5" dirty="0">
                <a:ea typeface="Verdana" panose="020B0604030504040204" pitchFamily="34" charset="0"/>
                <a:cs typeface="Verdana" panose="020B0604030504040204" pitchFamily="34" charset="0"/>
              </a:rPr>
              <a:t>laurea) </a:t>
            </a:r>
            <a:r>
              <a:rPr lang="it-IT" sz="3500" spc="-10" dirty="0">
                <a:ea typeface="Verdana" panose="020B0604030504040204" pitchFamily="34" charset="0"/>
                <a:cs typeface="Verdana" panose="020B0604030504040204" pitchFamily="34" charset="0"/>
              </a:rPr>
              <a:t>svolta</a:t>
            </a:r>
            <a:r>
              <a:rPr lang="it-IT" sz="3500" spc="-6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3500" spc="-5" dirty="0">
                <a:ea typeface="Verdana" panose="020B0604030504040204" pitchFamily="34" charset="0"/>
                <a:cs typeface="Verdana" panose="020B0604030504040204" pitchFamily="34" charset="0"/>
              </a:rPr>
              <a:t>presso </a:t>
            </a:r>
            <a:r>
              <a:rPr lang="it-IT" sz="35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3500" spc="-5" dirty="0">
                <a:ea typeface="Verdana" panose="020B0604030504040204" pitchFamily="34" charset="0"/>
                <a:cs typeface="Verdana" panose="020B0604030504040204" pitchFamily="34" charset="0"/>
              </a:rPr>
              <a:t>l’Università del Piemonte Orientale </a:t>
            </a:r>
            <a:r>
              <a:rPr lang="it-IT" sz="3500" spc="-10" dirty="0">
                <a:ea typeface="Verdana" panose="020B0604030504040204" pitchFamily="34" charset="0"/>
                <a:cs typeface="Verdana" panose="020B0604030504040204" pitchFamily="34" charset="0"/>
              </a:rPr>
              <a:t>durante </a:t>
            </a:r>
            <a:r>
              <a:rPr lang="it-IT" sz="3500" spc="-5" dirty="0">
                <a:ea typeface="Verdana" panose="020B0604030504040204" pitchFamily="34" charset="0"/>
                <a:cs typeface="Verdana" panose="020B0604030504040204" pitchFamily="34" charset="0"/>
              </a:rPr>
              <a:t>il periodo di mobilità verrà annullata</a:t>
            </a:r>
            <a:r>
              <a:rPr lang="it-IT" sz="3500" spc="-2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3500" spc="-5" dirty="0">
                <a:ea typeface="Verdana" panose="020B0604030504040204" pitchFamily="34" charset="0"/>
                <a:cs typeface="Verdana" panose="020B0604030504040204" pitchFamily="34" charset="0"/>
              </a:rPr>
              <a:t>d’ufficio.</a:t>
            </a:r>
            <a:endParaRPr lang="it-IT" sz="35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674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1089354"/>
            <a:ext cx="10515600" cy="5109565"/>
          </a:xfrm>
        </p:spPr>
        <p:txBody>
          <a:bodyPr>
            <a:normAutofit lnSpcReduction="10000"/>
          </a:bodyPr>
          <a:lstStyle/>
          <a:p>
            <a:pPr marL="12700" indent="0" algn="ctr">
              <a:lnSpc>
                <a:spcPct val="100000"/>
              </a:lnSpc>
              <a:buNone/>
              <a:tabLst>
                <a:tab pos="488315" algn="l"/>
              </a:tabLst>
            </a:pPr>
            <a:endParaRPr lang="it-IT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indent="0" algn="ctr">
              <a:lnSpc>
                <a:spcPct val="100000"/>
              </a:lnSpc>
              <a:buNone/>
              <a:tabLst>
                <a:tab pos="488315" algn="l"/>
              </a:tabLst>
            </a:pPr>
            <a:endParaRPr lang="it-IT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9900" indent="-457200" algn="just">
              <a:lnSpc>
                <a:spcPct val="100000"/>
              </a:lnSpc>
              <a:tabLst>
                <a:tab pos="488315" algn="l"/>
              </a:tabLst>
            </a:pPr>
            <a:r>
              <a:rPr lang="it-IT" sz="3600" dirty="0">
                <a:latin typeface="Calibri" panose="020F0502020204030204" pitchFamily="34" charset="0"/>
                <a:cs typeface="Calibri" panose="020F0502020204030204" pitchFamily="34" charset="0"/>
              </a:rPr>
              <a:t>Gli studenti frequentanti un </a:t>
            </a:r>
            <a:r>
              <a:rPr lang="it-IT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CdL</a:t>
            </a:r>
            <a:r>
              <a:rPr lang="it-IT" sz="3600" dirty="0">
                <a:latin typeface="Calibri" panose="020F0502020204030204" pitchFamily="34" charset="0"/>
                <a:cs typeface="Calibri" panose="020F0502020204030204" pitchFamily="34" charset="0"/>
              </a:rPr>
              <a:t> nell’ambito delle </a:t>
            </a:r>
            <a:r>
              <a:rPr lang="it-IT" sz="3600" b="1" dirty="0">
                <a:latin typeface="Calibri" panose="020F0502020204030204" pitchFamily="34" charset="0"/>
                <a:cs typeface="Calibri" panose="020F0502020204030204" pitchFamily="34" charset="0"/>
              </a:rPr>
              <a:t>Professioni Sanitarie </a:t>
            </a:r>
            <a:r>
              <a:rPr lang="it-IT" sz="3600" dirty="0">
                <a:latin typeface="Calibri" panose="020F0502020204030204" pitchFamily="34" charset="0"/>
                <a:cs typeface="Calibri" panose="020F0502020204030204" pitchFamily="34" charset="0"/>
              </a:rPr>
              <a:t>non possono prendere parte a questo bando, bensì a quello ai fini di </a:t>
            </a:r>
            <a:r>
              <a:rPr lang="it-IT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Traineeship</a:t>
            </a:r>
            <a:r>
              <a:rPr lang="it-IT" sz="3600" dirty="0">
                <a:latin typeface="Calibri" panose="020F0502020204030204" pitchFamily="34" charset="0"/>
                <a:cs typeface="Calibri" panose="020F0502020204030204" pitchFamily="34" charset="0"/>
              </a:rPr>
              <a:t>, in uscita in estate;</a:t>
            </a:r>
          </a:p>
          <a:p>
            <a:pPr marL="469900" indent="-457200">
              <a:lnSpc>
                <a:spcPct val="100000"/>
              </a:lnSpc>
              <a:tabLst>
                <a:tab pos="488315" algn="l"/>
              </a:tabLst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9900" indent="-457200">
              <a:lnSpc>
                <a:spcPct val="100000"/>
              </a:lnSpc>
              <a:tabLst>
                <a:tab pos="488315" algn="l"/>
              </a:tabLst>
            </a:pPr>
            <a:r>
              <a:rPr lang="it-IT" sz="3600" dirty="0">
                <a:latin typeface="Calibri" panose="020F0502020204030204" pitchFamily="34" charset="0"/>
                <a:cs typeface="Calibri" panose="020F0502020204030204" pitchFamily="34" charset="0"/>
              </a:rPr>
              <a:t>Si consiglia agli studenti del </a:t>
            </a:r>
            <a:r>
              <a:rPr lang="it-IT" sz="3600" b="1" dirty="0">
                <a:latin typeface="Calibri" panose="020F0502020204030204" pitchFamily="34" charset="0"/>
                <a:cs typeface="Calibri" panose="020F0502020204030204" pitchFamily="34" charset="0"/>
              </a:rPr>
              <a:t>Dipartimento di Scienze del Farmaco </a:t>
            </a:r>
            <a:r>
              <a:rPr lang="it-IT" sz="3600" dirty="0">
                <a:latin typeface="Calibri" panose="020F0502020204030204" pitchFamily="34" charset="0"/>
                <a:cs typeface="Calibri" panose="020F0502020204030204" pitchFamily="34" charset="0"/>
              </a:rPr>
              <a:t>di partire dal 3° anno di corso.</a:t>
            </a: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16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550722" y="890649"/>
            <a:ext cx="48926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ATTENZIONE!</a:t>
            </a:r>
          </a:p>
        </p:txBody>
      </p:sp>
    </p:spTree>
    <p:extLst>
      <p:ext uri="{BB962C8B-B14F-4D97-AF65-F5344CB8AC3E}">
        <p14:creationId xmlns:p14="http://schemas.microsoft.com/office/powerpoint/2010/main" val="3513291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108609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it-IT" sz="5300" b="1" dirty="0">
                <a:latin typeface="Calibri" panose="020F0502020204030204" pitchFamily="34" charset="0"/>
                <a:cs typeface="Calibri" panose="020F0502020204030204" pitchFamily="34" charset="0"/>
              </a:rPr>
              <a:t>Scelta delle destinazioni: </a:t>
            </a:r>
            <a:r>
              <a:rPr lang="it-IT" sz="5300" b="1" dirty="0">
                <a:solidFill>
                  <a:srgbClr val="00CC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cose da fare</a:t>
            </a:r>
            <a:r>
              <a:rPr lang="it-IT" dirty="0">
                <a:solidFill>
                  <a:srgbClr val="00CC66"/>
                </a:solidFill>
                <a:latin typeface="Verdana"/>
                <a:cs typeface="Verdana"/>
              </a:rPr>
              <a:t/>
            </a:r>
            <a:br>
              <a:rPr lang="it-IT" dirty="0">
                <a:solidFill>
                  <a:srgbClr val="00CC66"/>
                </a:solidFill>
                <a:latin typeface="Verdana"/>
                <a:cs typeface="Verdana"/>
              </a:rPr>
            </a:br>
            <a:endParaRPr lang="it-IT" dirty="0">
              <a:solidFill>
                <a:srgbClr val="00CC66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250867" y="2076280"/>
            <a:ext cx="9690265" cy="4462632"/>
          </a:xfrm>
        </p:spPr>
        <p:txBody>
          <a:bodyPr>
            <a:noAutofit/>
          </a:bodyPr>
          <a:lstStyle/>
          <a:p>
            <a:pPr marL="546100" marR="816610" indent="-353695" algn="just">
              <a:lnSpc>
                <a:spcPct val="100000"/>
              </a:lnSpc>
            </a:pPr>
            <a:r>
              <a:rPr lang="it-IT" sz="3600" spc="15" dirty="0">
                <a:latin typeface="Calibri" panose="020F0502020204030204" pitchFamily="34" charset="0"/>
                <a:cs typeface="Calibri" panose="020F0502020204030204" pitchFamily="34" charset="0"/>
              </a:rPr>
              <a:t>Rispettare le </a:t>
            </a:r>
            <a:r>
              <a:rPr lang="it-IT" sz="3600" b="1" spc="15" dirty="0">
                <a:latin typeface="Calibri" panose="020F0502020204030204" pitchFamily="34" charset="0"/>
                <a:cs typeface="Calibri" panose="020F0502020204030204" pitchFamily="34" charset="0"/>
              </a:rPr>
              <a:t>aree disciplinari </a:t>
            </a:r>
            <a:r>
              <a:rPr lang="it-IT" sz="3600" spc="15" dirty="0">
                <a:latin typeface="Calibri" panose="020F0502020204030204" pitchFamily="34" charset="0"/>
                <a:cs typeface="Calibri" panose="020F0502020204030204" pitchFamily="34" charset="0"/>
              </a:rPr>
              <a:t>indicate nell’accordo inter-istituzionale;</a:t>
            </a:r>
            <a:endParaRPr lang="it-IT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6100" marR="816610" indent="-353695" algn="just">
              <a:lnSpc>
                <a:spcPct val="100000"/>
              </a:lnSpc>
            </a:pPr>
            <a:r>
              <a:rPr lang="it-IT" sz="3600" spc="20" dirty="0">
                <a:latin typeface="Calibri" panose="020F0502020204030204" pitchFamily="34" charset="0"/>
                <a:cs typeface="Calibri" panose="020F0502020204030204" pitchFamily="34" charset="0"/>
              </a:rPr>
              <a:t>Raccogliere informazioni circa le Università partner preferite (contattare </a:t>
            </a:r>
            <a:r>
              <a:rPr lang="it-IT" sz="3600" b="1" spc="20" dirty="0">
                <a:latin typeface="Calibri" panose="020F0502020204030204" pitchFamily="34" charset="0"/>
                <a:cs typeface="Calibri" panose="020F0502020204030204" pitchFamily="34" charset="0"/>
              </a:rPr>
              <a:t>Docente referente </a:t>
            </a:r>
            <a:r>
              <a:rPr lang="it-IT" sz="3600" spc="20" dirty="0">
                <a:latin typeface="Calibri" panose="020F0502020204030204" pitchFamily="34" charset="0"/>
                <a:cs typeface="Calibri" panose="020F0502020204030204" pitchFamily="34" charset="0"/>
              </a:rPr>
              <a:t>dell’accordo – consultare il </a:t>
            </a:r>
            <a:r>
              <a:rPr lang="it-IT" sz="3600" b="1" spc="20" dirty="0">
                <a:latin typeface="Calibri" panose="020F0502020204030204" pitchFamily="34" charset="0"/>
                <a:cs typeface="Calibri" panose="020F0502020204030204" pitchFamily="34" charset="0"/>
              </a:rPr>
              <a:t>sito internet</a:t>
            </a:r>
            <a:r>
              <a:rPr lang="it-IT" sz="3600" spc="20" dirty="0">
                <a:latin typeface="Calibri" panose="020F0502020204030204" pitchFamily="34" charset="0"/>
                <a:cs typeface="Calibri" panose="020F0502020204030204" pitchFamily="34" charset="0"/>
              </a:rPr>
              <a:t> dell’Ateneo)</a:t>
            </a:r>
            <a:r>
              <a:rPr lang="it-IT" sz="3600" spc="-5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it-IT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6100" marR="728980" indent="-353695" algn="just">
              <a:lnSpc>
                <a:spcPct val="100000"/>
              </a:lnSpc>
              <a:tabLst>
                <a:tab pos="4598670" algn="l"/>
              </a:tabLst>
            </a:pPr>
            <a:r>
              <a:rPr lang="it-IT" sz="3600" spc="25" dirty="0">
                <a:latin typeface="Calibri" panose="020F0502020204030204" pitchFamily="34" charset="0"/>
                <a:cs typeface="Calibri" panose="020F0502020204030204" pitchFamily="34" charset="0"/>
              </a:rPr>
              <a:t>Prendere</a:t>
            </a:r>
            <a:r>
              <a:rPr lang="it-IT" sz="3600" spc="6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spc="-5" dirty="0">
                <a:latin typeface="Calibri" panose="020F0502020204030204" pitchFamily="34" charset="0"/>
                <a:cs typeface="Calibri" panose="020F0502020204030204" pitchFamily="34" charset="0"/>
              </a:rPr>
              <a:t>visione</a:t>
            </a:r>
            <a:r>
              <a:rPr lang="it-IT" sz="3600" spc="5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spc="-5" dirty="0"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it-IT" sz="3600" b="1" spc="-5" dirty="0">
                <a:latin typeface="Calibri" panose="020F0502020204030204" pitchFamily="34" charset="0"/>
                <a:cs typeface="Calibri" panose="020F0502020204030204" pitchFamily="34" charset="0"/>
              </a:rPr>
              <a:t>tutte</a:t>
            </a:r>
            <a:r>
              <a:rPr lang="it-IT" sz="36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spc="-5" dirty="0">
                <a:latin typeface="Calibri" panose="020F0502020204030204" pitchFamily="34" charset="0"/>
                <a:cs typeface="Calibri" panose="020F0502020204030204" pitchFamily="34" charset="0"/>
              </a:rPr>
              <a:t>le</a:t>
            </a:r>
            <a:r>
              <a:rPr lang="it-IT" sz="36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spc="-5" dirty="0">
                <a:latin typeface="Calibri" panose="020F0502020204030204" pitchFamily="34" charset="0"/>
                <a:cs typeface="Calibri" panose="020F0502020204030204" pitchFamily="34" charset="0"/>
              </a:rPr>
              <a:t>mobilità  </a:t>
            </a:r>
            <a:r>
              <a:rPr lang="it-IT" sz="3600" spc="-10" dirty="0">
                <a:latin typeface="Calibri" panose="020F0502020204030204" pitchFamily="34" charset="0"/>
                <a:cs typeface="Calibri" panose="020F0502020204030204" pitchFamily="34" charset="0"/>
              </a:rPr>
              <a:t>attive.</a:t>
            </a:r>
            <a:endParaRPr lang="it-IT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sz="3200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920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Scelta delle destinazioni: </a:t>
            </a:r>
            <a:r>
              <a:rPr lang="it-IT" b="1" dirty="0">
                <a:solidFill>
                  <a:srgbClr val="D223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cose da non fare</a:t>
            </a:r>
            <a:endParaRPr lang="it-IT" dirty="0">
              <a:solidFill>
                <a:srgbClr val="D2232A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47850"/>
            <a:ext cx="10212780" cy="4351338"/>
          </a:xfrm>
        </p:spPr>
        <p:txBody>
          <a:bodyPr>
            <a:noAutofit/>
          </a:bodyPr>
          <a:lstStyle/>
          <a:p>
            <a:pPr algn="just"/>
            <a:r>
              <a:rPr lang="it-IT" sz="3600" dirty="0"/>
              <a:t>Scegliere un Ateneo in base alla città in cui è situato;</a:t>
            </a:r>
          </a:p>
          <a:p>
            <a:pPr marL="0" indent="0">
              <a:buNone/>
            </a:pPr>
            <a:endParaRPr lang="it-IT" sz="1800" dirty="0"/>
          </a:p>
          <a:p>
            <a:pPr algn="just"/>
            <a:r>
              <a:rPr lang="it-IT" sz="3600" dirty="0"/>
              <a:t>Indicare le preferenze senza aver preso visione dell’offerta formativa e del calendario accademico promosso dalle Università partner;</a:t>
            </a:r>
          </a:p>
          <a:p>
            <a:pPr marL="0" indent="0">
              <a:buNone/>
            </a:pPr>
            <a:endParaRPr lang="it-IT" sz="1800" dirty="0"/>
          </a:p>
          <a:p>
            <a:pPr algn="just"/>
            <a:r>
              <a:rPr lang="it-IT" sz="3600" dirty="0"/>
              <a:t>Scegliere le destinazioni senza aver prestato attenzione alla </a:t>
            </a:r>
            <a:r>
              <a:rPr lang="it-IT" sz="3600" dirty="0" err="1"/>
              <a:t>sottoaree</a:t>
            </a:r>
            <a:r>
              <a:rPr lang="it-IT" sz="3600" dirty="0"/>
              <a:t> di ciascun accordo inter-istituzionale.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18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051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931654"/>
            <a:ext cx="10515600" cy="759034"/>
          </a:xfrm>
        </p:spPr>
        <p:txBody>
          <a:bodyPr>
            <a:normAutofit fontScale="90000"/>
          </a:bodyPr>
          <a:lstStyle/>
          <a:p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dirty="0">
              <a:solidFill>
                <a:srgbClr val="D2232A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43310" y="1770212"/>
            <a:ext cx="10721196" cy="4351338"/>
          </a:xfrm>
        </p:spPr>
        <p:txBody>
          <a:bodyPr>
            <a:noAutofit/>
          </a:bodyPr>
          <a:lstStyle/>
          <a:p>
            <a:pPr lvl="0" algn="just"/>
            <a:r>
              <a:rPr lang="it-IT" sz="2400" dirty="0">
                <a:solidFill>
                  <a:prstClr val="black"/>
                </a:solidFill>
              </a:rPr>
              <a:t>Se il Ministero degli Affari Esteri e della Cooperazione Internazionale sconsigliasse viaggi nella località di destinazione o qualora l’Università del Piemonte Orientale, sentite le parti coinvolte, considerasse non sicuro l’invio/la permanenza degli studenti in mobilità nella destinazione, il periodo di mobilità potrà essere sospeso, modificato, interrotto o annullato; </a:t>
            </a:r>
          </a:p>
          <a:p>
            <a:pPr marL="0" lvl="0" indent="0" algn="just">
              <a:buNone/>
            </a:pPr>
            <a:endParaRPr lang="it-IT" sz="2400" dirty="0">
              <a:solidFill>
                <a:prstClr val="black"/>
              </a:solidFill>
            </a:endParaRPr>
          </a:p>
          <a:p>
            <a:pPr lvl="0" algn="just"/>
            <a:r>
              <a:rPr lang="it-IT" sz="2400" dirty="0">
                <a:solidFill>
                  <a:prstClr val="black"/>
                </a:solidFill>
              </a:rPr>
              <a:t> I flussi e i finanziamenti delle mobilità verso il Regno Unito potranno essere soggetti a variazioni/sospensioni o cancellazioni a seguito degli accordi che interverranno in merito all’uscita del Regno Unito dall’Unione Europea (</a:t>
            </a:r>
            <a:r>
              <a:rPr lang="it-IT" sz="2400" dirty="0" err="1">
                <a:solidFill>
                  <a:prstClr val="black"/>
                </a:solidFill>
              </a:rPr>
              <a:t>Brexit</a:t>
            </a:r>
            <a:r>
              <a:rPr lang="it-IT" sz="2400" dirty="0">
                <a:solidFill>
                  <a:prstClr val="black"/>
                </a:solidFill>
              </a:rPr>
              <a:t>). </a:t>
            </a:r>
          </a:p>
          <a:p>
            <a:pPr marL="0" lvl="0" indent="0" algn="just">
              <a:buNone/>
            </a:pPr>
            <a:r>
              <a:rPr lang="it-IT" sz="2400" dirty="0">
                <a:solidFill>
                  <a:prstClr val="black"/>
                </a:solidFill>
              </a:rPr>
              <a:t>Maggiori informazioni sulla </a:t>
            </a:r>
            <a:r>
              <a:rPr lang="it-IT" sz="2400" b="1" u="sng" dirty="0" err="1">
                <a:solidFill>
                  <a:prstClr val="black"/>
                </a:solidFill>
              </a:rPr>
              <a:t>Brexit</a:t>
            </a:r>
            <a:r>
              <a:rPr lang="it-IT" sz="2400" dirty="0">
                <a:solidFill>
                  <a:prstClr val="black"/>
                </a:solidFill>
              </a:rPr>
              <a:t> in relazione al programma Erasmus+ sono disponibili al seguente link: </a:t>
            </a:r>
            <a:r>
              <a:rPr lang="it-IT" sz="2400" dirty="0">
                <a:solidFill>
                  <a:srgbClr val="217BFF"/>
                </a:solidFill>
              </a:rPr>
              <a:t>https://ec.europa.eu/programmes/erasmus- plus/</a:t>
            </a:r>
            <a:r>
              <a:rPr lang="it-IT" sz="2400" dirty="0" err="1">
                <a:solidFill>
                  <a:srgbClr val="217BFF"/>
                </a:solidFill>
              </a:rPr>
              <a:t>about</a:t>
            </a:r>
            <a:r>
              <a:rPr lang="it-IT" sz="2400" dirty="0">
                <a:solidFill>
                  <a:srgbClr val="217BFF"/>
                </a:solidFill>
              </a:rPr>
              <a:t>/</a:t>
            </a:r>
            <a:r>
              <a:rPr lang="it-IT" sz="2400" dirty="0" err="1">
                <a:solidFill>
                  <a:srgbClr val="217BFF"/>
                </a:solidFill>
              </a:rPr>
              <a:t>brexit_it</a:t>
            </a:r>
            <a:endParaRPr lang="it-IT" sz="2400" dirty="0">
              <a:solidFill>
                <a:srgbClr val="217BFF"/>
              </a:solidFill>
            </a:endParaRPr>
          </a:p>
          <a:p>
            <a:pPr algn="just"/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19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6"/>
          <p:cNvSpPr/>
          <p:nvPr/>
        </p:nvSpPr>
        <p:spPr>
          <a:xfrm>
            <a:off x="2260121" y="931654"/>
            <a:ext cx="6883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54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ATTENZIONE!</a:t>
            </a:r>
            <a:br>
              <a:rPr lang="it-IT" sz="54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968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990600" y="650929"/>
            <a:ext cx="10515600" cy="5579390"/>
          </a:xfrm>
        </p:spPr>
        <p:txBody>
          <a:bodyPr/>
          <a:lstStyle/>
          <a:p>
            <a:pPr marL="927100" marR="5080" indent="-818515">
              <a:lnSpc>
                <a:spcPct val="100000"/>
              </a:lnSpc>
            </a:pPr>
            <a:r>
              <a:rPr lang="it-IT" dirty="0">
                <a:solidFill>
                  <a:srgbClr val="C00000"/>
                </a:solidFill>
              </a:rPr>
              <a:t/>
            </a:r>
            <a:br>
              <a:rPr lang="it-IT" dirty="0">
                <a:solidFill>
                  <a:srgbClr val="C00000"/>
                </a:solidFill>
              </a:rPr>
            </a:b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2</a:t>
            </a:fld>
            <a:endParaRPr lang="it-IT"/>
          </a:p>
        </p:txBody>
      </p:sp>
      <p:sp>
        <p:nvSpPr>
          <p:cNvPr id="10" name="Shape 130"/>
          <p:cNvSpPr txBox="1"/>
          <p:nvPr/>
        </p:nvSpPr>
        <p:spPr>
          <a:xfrm>
            <a:off x="3584392" y="2559791"/>
            <a:ext cx="4932039" cy="10232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mbria"/>
              <a:buNone/>
            </a:pPr>
            <a:r>
              <a:rPr lang="it-IT" sz="4300" b="1" i="0" u="sng" strike="noStrike" cap="none" baseline="0" dirty="0">
                <a:solidFill>
                  <a:srgbClr val="FF00FF"/>
                </a:solidFill>
                <a:latin typeface="Cambria"/>
                <a:ea typeface="Cambria"/>
                <a:cs typeface="Cambria"/>
                <a:sym typeface="Cambria"/>
              </a:rPr>
              <a:t>PERCHÈ ERASMUS?</a:t>
            </a:r>
          </a:p>
        </p:txBody>
      </p:sp>
      <p:sp>
        <p:nvSpPr>
          <p:cNvPr id="11" name="Shape 131"/>
          <p:cNvSpPr txBox="1"/>
          <p:nvPr/>
        </p:nvSpPr>
        <p:spPr>
          <a:xfrm>
            <a:off x="888826" y="1827508"/>
            <a:ext cx="3441900" cy="70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r>
              <a:rPr lang="it-IT" sz="4000" b="0" i="1" u="none" strike="noStrike" cap="none" baseline="0" dirty="0" err="1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Why</a:t>
            </a:r>
            <a:r>
              <a:rPr lang="it-IT" sz="4000" b="0" i="1" u="none" strike="noStrike" cap="none" baseline="0" dirty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4000" b="0" i="1" u="none" strike="noStrike" cap="none" baseline="0" dirty="0" err="1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erasmus</a:t>
            </a:r>
            <a:r>
              <a:rPr lang="it-IT" sz="4000" b="0" i="1" u="none" strike="noStrike" cap="none" baseline="0" dirty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12" name="Shape 132"/>
          <p:cNvSpPr txBox="1"/>
          <p:nvPr/>
        </p:nvSpPr>
        <p:spPr>
          <a:xfrm>
            <a:off x="6289290" y="5584120"/>
            <a:ext cx="38259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it-IT" sz="32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Proč</a:t>
            </a:r>
            <a:r>
              <a:rPr lang="it-IT" sz="32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Erasmus?</a:t>
            </a:r>
          </a:p>
        </p:txBody>
      </p:sp>
      <p:sp>
        <p:nvSpPr>
          <p:cNvPr id="13" name="Shape 133"/>
          <p:cNvSpPr txBox="1"/>
          <p:nvPr/>
        </p:nvSpPr>
        <p:spPr>
          <a:xfrm>
            <a:off x="5384593" y="1551678"/>
            <a:ext cx="4387797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it-IT" sz="3400" b="1" i="0" u="none" strike="noStrike" cap="none" baseline="0" dirty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¿Por </a:t>
            </a:r>
            <a:r>
              <a:rPr lang="it-IT" sz="3400" b="1" i="0" u="none" strike="noStrike" cap="none" baseline="0" dirty="0" err="1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qué</a:t>
            </a:r>
            <a:r>
              <a:rPr lang="it-IT" sz="3400" b="1" i="0" u="none" strike="noStrike" cap="none" baseline="0" dirty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3400" b="1" i="0" u="none" strike="noStrike" cap="none" baseline="0" dirty="0" err="1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erasmus</a:t>
            </a:r>
            <a:r>
              <a:rPr lang="it-IT" sz="3400" b="1" i="0" u="none" strike="noStrike" cap="none" baseline="0" dirty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14" name="Shape 134"/>
          <p:cNvSpPr txBox="1"/>
          <p:nvPr/>
        </p:nvSpPr>
        <p:spPr>
          <a:xfrm>
            <a:off x="3584392" y="1983727"/>
            <a:ext cx="3755998" cy="6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lang="it-IT" sz="3200" b="1" i="0" u="none" strike="noStrike" cap="none" baseline="0" dirty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it-IT" sz="3200" b="1" i="0" u="none" strike="noStrike" cap="none" baseline="0" dirty="0" err="1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Zašto</a:t>
            </a:r>
            <a:r>
              <a:rPr lang="it-IT" sz="3200" b="1" i="0" u="none" strike="noStrike" cap="none" baseline="0" dirty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3200" b="1" i="0" u="none" strike="noStrike" cap="none" baseline="0" dirty="0" err="1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erasmus</a:t>
            </a:r>
            <a:r>
              <a:rPr lang="it-IT" sz="3200" b="1" i="0" u="none" strike="noStrike" cap="none" baseline="0" dirty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15" name="Shape 135"/>
          <p:cNvSpPr txBox="1"/>
          <p:nvPr/>
        </p:nvSpPr>
        <p:spPr>
          <a:xfrm>
            <a:off x="6536720" y="2271759"/>
            <a:ext cx="4681500" cy="608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lang="it-IT" sz="3600" b="1" i="0" u="none" strike="noStrike" cap="none" baseline="0" dirty="0" err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Hvorfor</a:t>
            </a:r>
            <a:r>
              <a:rPr lang="it-IT" sz="3600" b="1" i="0" u="none" strike="noStrike" cap="none" baseline="0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3600" b="1" i="0" u="none" strike="noStrike" cap="none" baseline="0" dirty="0" err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erasmus</a:t>
            </a:r>
            <a:r>
              <a:rPr lang="it-IT" sz="3600" b="1" i="0" u="none" strike="noStrike" cap="none" baseline="0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16" name="Shape 136"/>
          <p:cNvSpPr txBox="1"/>
          <p:nvPr/>
        </p:nvSpPr>
        <p:spPr>
          <a:xfrm>
            <a:off x="7105127" y="1147907"/>
            <a:ext cx="4516499" cy="6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25000"/>
              <a:buFont typeface="Arial"/>
              <a:buNone/>
            </a:pPr>
            <a:r>
              <a:rPr lang="it-IT" sz="3000" b="1" i="0" u="none" strike="noStrike" cap="none" baseline="0" dirty="0" err="1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Neden</a:t>
            </a:r>
            <a:r>
              <a:rPr lang="it-IT" sz="3000" b="1" i="0" u="none" strike="noStrike" cap="none" baseline="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Erasmus?</a:t>
            </a:r>
          </a:p>
        </p:txBody>
      </p:sp>
      <p:sp>
        <p:nvSpPr>
          <p:cNvPr id="17" name="Shape 137"/>
          <p:cNvSpPr txBox="1"/>
          <p:nvPr/>
        </p:nvSpPr>
        <p:spPr>
          <a:xfrm>
            <a:off x="1542850" y="3494075"/>
            <a:ext cx="5452198" cy="70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Ultra"/>
              <a:buNone/>
            </a:pPr>
            <a:r>
              <a:rPr lang="it-IT" sz="3600" b="1" i="0" u="none" strike="noStrike" cap="none" baseline="0">
                <a:solidFill>
                  <a:srgbClr val="00B050"/>
                </a:solidFill>
                <a:latin typeface="Ultra"/>
                <a:ea typeface="Ultra"/>
                <a:cs typeface="Ultra"/>
                <a:sym typeface="Ultra"/>
              </a:rPr>
              <a:t>Kvifor erasmus?</a:t>
            </a:r>
          </a:p>
        </p:txBody>
      </p:sp>
      <p:sp>
        <p:nvSpPr>
          <p:cNvPr id="18" name="Shape 138"/>
          <p:cNvSpPr txBox="1"/>
          <p:nvPr/>
        </p:nvSpPr>
        <p:spPr>
          <a:xfrm>
            <a:off x="7544832" y="3423887"/>
            <a:ext cx="3284397" cy="5507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lang="it-IT" sz="3200" b="1" i="0" u="none" strike="noStrike" cap="none" baseline="0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miért</a:t>
            </a:r>
            <a:r>
              <a:rPr lang="it-IT" sz="3200" b="1" i="0" u="none" strike="noStrike" cap="none" baseline="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lang="it-IT" sz="3200" b="1" i="0" u="none" strike="noStrike" cap="none" baseline="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Erasmus?</a:t>
            </a:r>
          </a:p>
        </p:txBody>
      </p:sp>
      <p:sp>
        <p:nvSpPr>
          <p:cNvPr id="19" name="Shape 139"/>
          <p:cNvSpPr txBox="1"/>
          <p:nvPr/>
        </p:nvSpPr>
        <p:spPr>
          <a:xfrm>
            <a:off x="483590" y="4204798"/>
            <a:ext cx="5003998" cy="76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Arial"/>
              <a:buNone/>
            </a:pPr>
            <a:r>
              <a:rPr lang="it-IT" sz="3600" b="0" i="0" u="none" strike="noStrike" cap="none" baseline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Pourquoi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Arial"/>
              <a:buNone/>
            </a:pPr>
            <a:r>
              <a:rPr lang="it-IT" sz="3600" b="0" i="0" u="none" strike="noStrike" cap="none" baseline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erasmus?</a:t>
            </a:r>
          </a:p>
        </p:txBody>
      </p:sp>
      <p:sp>
        <p:nvSpPr>
          <p:cNvPr id="20" name="Shape 140"/>
          <p:cNvSpPr txBox="1"/>
          <p:nvPr/>
        </p:nvSpPr>
        <p:spPr>
          <a:xfrm>
            <a:off x="4584857" y="4847366"/>
            <a:ext cx="5545197" cy="70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25000"/>
              <a:buFont typeface="Arial"/>
              <a:buNone/>
            </a:pPr>
            <a:r>
              <a:rPr lang="it-IT" sz="4000" b="1" i="0" u="none" strike="noStrike" cap="none" baseline="0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it-IT" sz="3600" b="1" i="0" u="none" strike="noStrike" cap="none" baseline="0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Per </a:t>
            </a:r>
            <a:r>
              <a:rPr lang="it-IT" sz="3600" b="1" i="0" u="none" strike="noStrike" cap="none" baseline="0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què</a:t>
            </a:r>
            <a:r>
              <a:rPr lang="it-IT" sz="3600" b="1" i="0" u="none" strike="noStrike" cap="none" baseline="0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un Erasmus? </a:t>
            </a:r>
          </a:p>
        </p:txBody>
      </p:sp>
      <p:sp>
        <p:nvSpPr>
          <p:cNvPr id="21" name="Shape 141"/>
          <p:cNvSpPr txBox="1"/>
          <p:nvPr/>
        </p:nvSpPr>
        <p:spPr>
          <a:xfrm>
            <a:off x="3967131" y="4172384"/>
            <a:ext cx="37164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it-IT" sz="36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it-IT" sz="3600" b="1" i="0" u="none" strike="noStrike" cap="none" baseline="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Γι</a:t>
            </a:r>
            <a:r>
              <a:rPr lang="it-IT" sz="36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ατί Εράσμους</a:t>
            </a:r>
          </a:p>
        </p:txBody>
      </p:sp>
      <p:sp>
        <p:nvSpPr>
          <p:cNvPr id="22" name="Shape 142"/>
          <p:cNvSpPr txBox="1"/>
          <p:nvPr/>
        </p:nvSpPr>
        <p:spPr>
          <a:xfrm>
            <a:off x="1532965" y="5407920"/>
            <a:ext cx="5472000" cy="70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it-IT" sz="4000" b="1" i="0" u="none" strike="noStrike" cap="none" baseline="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Почему Эрасмус</a:t>
            </a:r>
          </a:p>
        </p:txBody>
      </p:sp>
      <p:sp>
        <p:nvSpPr>
          <p:cNvPr id="23" name="Shape 143"/>
          <p:cNvSpPr txBox="1"/>
          <p:nvPr/>
        </p:nvSpPr>
        <p:spPr>
          <a:xfrm>
            <a:off x="1789311" y="1157045"/>
            <a:ext cx="46815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878A"/>
              </a:buClr>
              <a:buSzPct val="25000"/>
              <a:buFont typeface="Arial"/>
              <a:buNone/>
            </a:pPr>
            <a:r>
              <a:rPr lang="it-IT" sz="3600" b="1" i="0" u="none" strike="noStrike" cap="none" baseline="0" dirty="0" err="1">
                <a:solidFill>
                  <a:srgbClr val="77878A"/>
                </a:solidFill>
                <a:latin typeface="Arial"/>
                <a:ea typeface="Arial"/>
                <a:cs typeface="Arial"/>
                <a:sym typeface="Arial"/>
              </a:rPr>
              <a:t>Porquê</a:t>
            </a:r>
            <a:r>
              <a:rPr lang="it-IT" sz="3600" b="1" i="0" u="none" strike="noStrike" cap="none" baseline="0" dirty="0">
                <a:solidFill>
                  <a:srgbClr val="77878A"/>
                </a:solidFill>
                <a:latin typeface="Arial"/>
                <a:ea typeface="Arial"/>
                <a:cs typeface="Arial"/>
                <a:sym typeface="Arial"/>
              </a:rPr>
              <a:t> Erasmus?</a:t>
            </a:r>
          </a:p>
        </p:txBody>
      </p:sp>
      <p:sp>
        <p:nvSpPr>
          <p:cNvPr id="24" name="Shape 144"/>
          <p:cNvSpPr txBox="1"/>
          <p:nvPr/>
        </p:nvSpPr>
        <p:spPr>
          <a:xfrm>
            <a:off x="7590952" y="4488777"/>
            <a:ext cx="3544798" cy="617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FF"/>
              </a:buClr>
              <a:buSzPct val="25000"/>
              <a:buFont typeface="Arial"/>
              <a:buNone/>
            </a:pPr>
            <a:r>
              <a:rPr lang="it-IT" sz="2900" b="1" i="1" u="none" strike="noStrike" cap="none" baseline="0" dirty="0">
                <a:solidFill>
                  <a:srgbClr val="CC00FF"/>
                </a:solidFill>
                <a:latin typeface="Arial"/>
                <a:ea typeface="Arial"/>
                <a:cs typeface="Arial"/>
                <a:sym typeface="Arial"/>
              </a:rPr>
              <a:t>De ce </a:t>
            </a:r>
            <a:r>
              <a:rPr lang="it-IT" sz="2900" b="1" i="1" u="none" strike="noStrike" cap="none" baseline="0" dirty="0" err="1">
                <a:solidFill>
                  <a:srgbClr val="CC00FF"/>
                </a:solidFill>
                <a:latin typeface="Arial"/>
                <a:ea typeface="Arial"/>
                <a:cs typeface="Arial"/>
                <a:sym typeface="Arial"/>
              </a:rPr>
              <a:t>erasmus</a:t>
            </a:r>
            <a:r>
              <a:rPr lang="it-IT" sz="2900" b="1" i="1" u="none" strike="noStrike" cap="none" baseline="0" dirty="0">
                <a:solidFill>
                  <a:srgbClr val="CC00FF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74401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629392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D2232A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Altre cose da sapere…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1707728"/>
            <a:ext cx="10176165" cy="4895850"/>
          </a:xfrm>
        </p:spPr>
        <p:txBody>
          <a:bodyPr>
            <a:normAutofit fontScale="85000" lnSpcReduction="20000"/>
          </a:bodyPr>
          <a:lstStyle/>
          <a:p>
            <a:pPr marL="469900" indent="-457200" algn="just">
              <a:lnSpc>
                <a:spcPct val="100000"/>
              </a:lnSpc>
              <a:spcBef>
                <a:spcPts val="2230"/>
              </a:spcBef>
              <a:tabLst>
                <a:tab pos="499109" algn="l"/>
              </a:tabLst>
            </a:pP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Durante la tua permanenza all’estero godrai dello </a:t>
            </a:r>
            <a:r>
              <a:rPr lang="it-IT" sz="3200" b="1" spc="-5" dirty="0">
                <a:latin typeface="Calibri" panose="020F0502020204030204" pitchFamily="34" charset="0"/>
                <a:cs typeface="Calibri" panose="020F0502020204030204" pitchFamily="34" charset="0"/>
              </a:rPr>
              <a:t>status</a:t>
            </a: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 di</a:t>
            </a:r>
            <a:r>
              <a:rPr lang="it-IT" sz="3200" spc="-55" dirty="0">
                <a:latin typeface="Calibri" panose="020F0502020204030204" pitchFamily="34" charset="0"/>
                <a:cs typeface="Calibri" panose="020F0502020204030204" pitchFamily="34" charset="0"/>
              </a:rPr>
              <a:t> studente </a:t>
            </a:r>
            <a:r>
              <a:rPr lang="it-IT" sz="3200" spc="-10" dirty="0">
                <a:latin typeface="Calibri" panose="020F0502020204030204" pitchFamily="34" charset="0"/>
                <a:cs typeface="Calibri" panose="020F0502020204030204" pitchFamily="34" charset="0"/>
              </a:rPr>
              <a:t>Erasmus;</a:t>
            </a:r>
            <a:endParaRPr lang="it-IT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98475" indent="-485775" algn="just">
              <a:lnSpc>
                <a:spcPct val="100000"/>
              </a:lnSpc>
              <a:tabLst>
                <a:tab pos="499109" algn="l"/>
              </a:tabLst>
            </a:pP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Le attività svolte in mobilità verranno </a:t>
            </a:r>
            <a:r>
              <a:rPr lang="it-IT" sz="3200" b="1" spc="-5" dirty="0">
                <a:latin typeface="Calibri" panose="020F0502020204030204" pitchFamily="34" charset="0"/>
                <a:cs typeface="Calibri" panose="020F0502020204030204" pitchFamily="34" charset="0"/>
              </a:rPr>
              <a:t>riconosciute</a:t>
            </a: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 al tuo rientro in Italia;</a:t>
            </a:r>
          </a:p>
          <a:p>
            <a:pPr marL="498475" indent="-485775" algn="just">
              <a:lnSpc>
                <a:spcPct val="100000"/>
              </a:lnSpc>
              <a:tabLst>
                <a:tab pos="499109" algn="l"/>
              </a:tabLst>
            </a:pP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La borsa di studio Erasmus+ è </a:t>
            </a:r>
            <a:r>
              <a:rPr lang="it-IT" sz="3200" b="1" spc="-5" dirty="0">
                <a:latin typeface="Calibri" panose="020F0502020204030204" pitchFamily="34" charset="0"/>
                <a:cs typeface="Calibri" panose="020F0502020204030204" pitchFamily="34" charset="0"/>
              </a:rPr>
              <a:t>compatibile</a:t>
            </a: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 con altre borse (es.</a:t>
            </a:r>
            <a:r>
              <a:rPr lang="it-IT" sz="3200" spc="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spc="-5" dirty="0" err="1">
                <a:latin typeface="Calibri" panose="020F0502020204030204" pitchFamily="34" charset="0"/>
                <a:cs typeface="Calibri" panose="020F0502020204030204" pitchFamily="34" charset="0"/>
              </a:rPr>
              <a:t>Edisu</a:t>
            </a: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it-IT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9900" marR="1779905" indent="-457200" algn="just">
              <a:lnSpc>
                <a:spcPct val="100000"/>
              </a:lnSpc>
              <a:tabLst>
                <a:tab pos="499109" algn="l"/>
              </a:tabLst>
            </a:pPr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Non è previsto il pagamento delle </a:t>
            </a:r>
            <a: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  <a:t>tasse</a:t>
            </a:r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universitarie all’estero  (possibili    contributi specifici es.  Germania);</a:t>
            </a:r>
            <a:endParaRPr lang="it-IT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98475" indent="-485775" algn="just">
              <a:lnSpc>
                <a:spcPct val="100000"/>
              </a:lnSpc>
              <a:tabLst>
                <a:tab pos="499109" algn="l"/>
              </a:tabLst>
            </a:pP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La ricerca dell’</a:t>
            </a:r>
            <a:r>
              <a:rPr lang="it-IT" sz="3200" b="1" spc="-5" dirty="0">
                <a:latin typeface="Calibri" panose="020F0502020204030204" pitchFamily="34" charset="0"/>
                <a:cs typeface="Calibri" panose="020F0502020204030204" pitchFamily="34" charset="0"/>
              </a:rPr>
              <a:t>alloggio</a:t>
            </a: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 è tua responsabilità (alcuni Atenei offrono il proprio supporto);</a:t>
            </a:r>
            <a:endParaRPr lang="it-IT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98475" indent="-485775" algn="just">
              <a:lnSpc>
                <a:spcPct val="100000"/>
              </a:lnSpc>
              <a:tabLst>
                <a:tab pos="499109" algn="l"/>
              </a:tabLst>
            </a:pPr>
            <a:r>
              <a:rPr lang="it-IT" sz="3200" spc="-10" dirty="0">
                <a:latin typeface="Calibri" panose="020F0502020204030204" pitchFamily="34" charset="0"/>
                <a:cs typeface="Calibri" panose="020F0502020204030204" pitchFamily="34" charset="0"/>
              </a:rPr>
              <a:t>Godrai della </a:t>
            </a:r>
            <a:r>
              <a:rPr lang="it-IT" b="1" spc="-10" dirty="0">
                <a:latin typeface="Calibri" panose="020F0502020204030204" pitchFamily="34" charset="0"/>
                <a:cs typeface="Calibri" panose="020F0502020204030204" pitchFamily="34" charset="0"/>
              </a:rPr>
              <a:t>copertura </a:t>
            </a:r>
            <a:r>
              <a:rPr lang="it-IT" b="1" spc="-15" dirty="0">
                <a:latin typeface="Calibri" panose="020F0502020204030204" pitchFamily="34" charset="0"/>
                <a:cs typeface="Calibri" panose="020F0502020204030204" pitchFamily="34" charset="0"/>
              </a:rPr>
              <a:t>assicurativa </a:t>
            </a:r>
            <a:r>
              <a:rPr lang="it-IT" b="1" spc="-5" dirty="0">
                <a:latin typeface="Calibri" panose="020F0502020204030204" pitchFamily="34" charset="0"/>
                <a:cs typeface="Calibri" panose="020F0502020204030204" pitchFamily="34" charset="0"/>
              </a:rPr>
              <a:t>UPO </a:t>
            </a: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solo durante attività di studio e nei locali universitari.</a:t>
            </a:r>
            <a:r>
              <a:rPr lang="it-IT"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68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6545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75701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t-IT" sz="5300" b="1" spc="-5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5300" b="1" spc="-5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5300" b="1" spc="-5" dirty="0">
                <a:solidFill>
                  <a:srgbClr val="D223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Contributo</a:t>
            </a:r>
            <a:r>
              <a:rPr lang="it-IT" sz="5300" b="1" spc="-30" dirty="0">
                <a:solidFill>
                  <a:srgbClr val="D223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5300" b="1" spc="-5" dirty="0">
                <a:solidFill>
                  <a:srgbClr val="D223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finanziario</a:t>
            </a:r>
            <a:r>
              <a:rPr lang="it-IT" dirty="0">
                <a:latin typeface="Verdana"/>
                <a:cs typeface="Verdana"/>
              </a:rPr>
              <a:t/>
            </a:r>
            <a:br>
              <a:rPr lang="it-IT" dirty="0">
                <a:latin typeface="Verdana"/>
                <a:cs typeface="Verdana"/>
              </a:rPr>
            </a:b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208257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marR="5080" indent="0" algn="just">
              <a:lnSpc>
                <a:spcPct val="100000"/>
              </a:lnSpc>
              <a:spcBef>
                <a:spcPts val="2400"/>
              </a:spcBef>
              <a:buNone/>
              <a:tabLst>
                <a:tab pos="736600" algn="l"/>
              </a:tabLst>
            </a:pPr>
            <a:r>
              <a:rPr lang="it-IT" sz="4000" spc="-5" dirty="0">
                <a:latin typeface="Calibri" panose="020F0502020204030204" pitchFamily="34" charset="0"/>
                <a:cs typeface="Calibri" panose="020F0502020204030204" pitchFamily="34" charset="0"/>
              </a:rPr>
              <a:t>Erogato in </a:t>
            </a:r>
            <a:r>
              <a:rPr lang="it-IT" sz="4000" b="1" spc="-5" dirty="0">
                <a:latin typeface="Calibri" panose="020F0502020204030204" pitchFamily="34" charset="0"/>
                <a:cs typeface="Calibri" panose="020F0502020204030204" pitchFamily="34" charset="0"/>
              </a:rPr>
              <a:t>due soluzioni</a:t>
            </a:r>
            <a:r>
              <a:rPr lang="it-IT" sz="4000" spc="-5" dirty="0">
                <a:latin typeface="Calibri" panose="020F0502020204030204" pitchFamily="34" charset="0"/>
                <a:cs typeface="Calibri" panose="020F0502020204030204" pitchFamily="34" charset="0"/>
              </a:rPr>
              <a:t>: 70% entro un mese dalla     partenza circa e restante 30% dopo il 30/09/2021.</a:t>
            </a:r>
          </a:p>
          <a:p>
            <a:pPr marL="0" marR="5080" indent="0">
              <a:lnSpc>
                <a:spcPct val="100000"/>
              </a:lnSpc>
              <a:spcBef>
                <a:spcPts val="2400"/>
              </a:spcBef>
              <a:buNone/>
              <a:tabLst>
                <a:tab pos="736600" algn="l"/>
              </a:tabLst>
            </a:pPr>
            <a:r>
              <a:rPr lang="it-IT" sz="4000" spc="-5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4000" dirty="0">
                <a:latin typeface="Calibri" panose="020F0502020204030204" pitchFamily="34" charset="0"/>
                <a:cs typeface="Calibri" panose="020F0502020204030204" pitchFamily="34" charset="0"/>
              </a:rPr>
              <a:t>omposto </a:t>
            </a:r>
            <a:r>
              <a:rPr lang="it-IT" sz="4000" spc="-5" dirty="0">
                <a:latin typeface="Calibri" panose="020F0502020204030204" pitchFamily="34" charset="0"/>
                <a:cs typeface="Calibri" panose="020F0502020204030204" pitchFamily="34" charset="0"/>
              </a:rPr>
              <a:t>da più voci </a:t>
            </a:r>
            <a:r>
              <a:rPr lang="it-IT" sz="4000" dirty="0">
                <a:latin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lang="it-IT" sz="4000" spc="-5" dirty="0">
                <a:latin typeface="Calibri" panose="020F0502020204030204" pitchFamily="34" charset="0"/>
                <a:cs typeface="Calibri" panose="020F0502020204030204" pitchFamily="34" charset="0"/>
              </a:rPr>
              <a:t>finanziamenti</a:t>
            </a:r>
            <a:r>
              <a:rPr lang="it-IT" sz="40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4000" spc="-5" dirty="0">
                <a:latin typeface="Calibri" panose="020F0502020204030204" pitchFamily="34" charset="0"/>
                <a:cs typeface="Calibri" panose="020F0502020204030204" pitchFamily="34" charset="0"/>
              </a:rPr>
              <a:t>diversi:</a:t>
            </a:r>
            <a:endParaRPr lang="it-IT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63905" marR="344805" indent="-571500">
              <a:lnSpc>
                <a:spcPct val="100000"/>
              </a:lnSpc>
              <a:tabLst>
                <a:tab pos="736600" algn="l"/>
              </a:tabLst>
            </a:pPr>
            <a:r>
              <a:rPr lang="it-IT" sz="4000" spc="-5" dirty="0">
                <a:latin typeface="Calibri" panose="020F0502020204030204" pitchFamily="34" charset="0"/>
                <a:cs typeface="Calibri" panose="020F0502020204030204" pitchFamily="34" charset="0"/>
              </a:rPr>
              <a:t>Finanziamenti Agenzia Nazionale Indire Erasmus+; </a:t>
            </a:r>
          </a:p>
          <a:p>
            <a:pPr marL="763905" marR="344805" indent="-571500">
              <a:lnSpc>
                <a:spcPct val="100000"/>
              </a:lnSpc>
              <a:tabLst>
                <a:tab pos="736600" algn="l"/>
              </a:tabLst>
            </a:pPr>
            <a:r>
              <a:rPr lang="it-IT" sz="4000" spc="-5" dirty="0">
                <a:latin typeface="Calibri" panose="020F0502020204030204" pitchFamily="34" charset="0"/>
                <a:cs typeface="Calibri" panose="020F0502020204030204" pitchFamily="34" charset="0"/>
              </a:rPr>
              <a:t>Fondo Giovani MIUR;</a:t>
            </a:r>
          </a:p>
          <a:p>
            <a:pPr marL="763905" marR="344805" indent="-571500">
              <a:lnSpc>
                <a:spcPct val="100000"/>
              </a:lnSpc>
              <a:tabLst>
                <a:tab pos="736600" algn="l"/>
              </a:tabLst>
            </a:pPr>
            <a:r>
              <a:rPr lang="it-IT" sz="4000" dirty="0">
                <a:latin typeface="Calibri" panose="020F0502020204030204" pitchFamily="34" charset="0"/>
                <a:cs typeface="Calibri" panose="020F0502020204030204" pitchFamily="34" charset="0"/>
              </a:rPr>
              <a:t>Contributo integrativo di Ateneo;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-21537"/>
            <a:ext cx="1219595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1568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888898"/>
              </p:ext>
            </p:extLst>
          </p:nvPr>
        </p:nvGraphicFramePr>
        <p:xfrm>
          <a:off x="1710047" y="1579419"/>
          <a:ext cx="8894618" cy="47769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6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7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78">
                <a:tc>
                  <a:txBody>
                    <a:bodyPr/>
                    <a:lstStyle/>
                    <a:p>
                      <a:pPr algn="ctr"/>
                      <a:endParaRPr lang="it-IT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PAESE</a:t>
                      </a:r>
                      <a:r>
                        <a:rPr lang="it-IT" sz="20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OSPITANTE</a:t>
                      </a:r>
                      <a:endParaRPr lang="it-IT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IMPORTO MENSILE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6694"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latin typeface="+mn-lt"/>
                      </a:endParaRPr>
                    </a:p>
                    <a:p>
                      <a:pPr algn="ctr"/>
                      <a:endParaRPr lang="it-IT" b="1" dirty="0">
                        <a:latin typeface="+mn-lt"/>
                      </a:endParaRPr>
                    </a:p>
                    <a:p>
                      <a:pPr algn="ctr"/>
                      <a:r>
                        <a:rPr lang="it-IT" b="1" dirty="0">
                          <a:latin typeface="+mn-lt"/>
                        </a:rPr>
                        <a:t>GRUPPO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latin typeface="+mn-lt"/>
                      </a:endParaRPr>
                    </a:p>
                    <a:p>
                      <a:pPr algn="ctr"/>
                      <a:r>
                        <a:rPr lang="it-IT" dirty="0">
                          <a:latin typeface="+mn-lt"/>
                        </a:rPr>
                        <a:t>Danimarca, Finlandia, Islanda, Irlanda,  Lussemburgo, Lichtenstein, Norvegia,  Svezia e Regno Unito </a:t>
                      </a:r>
                    </a:p>
                    <a:p>
                      <a:pPr algn="ctr"/>
                      <a:endParaRPr lang="it-IT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latin typeface="+mn-lt"/>
                      </a:endParaRPr>
                    </a:p>
                    <a:p>
                      <a:pPr algn="ctr"/>
                      <a:endParaRPr lang="it-IT" b="1" dirty="0">
                        <a:latin typeface="+mn-lt"/>
                      </a:endParaRPr>
                    </a:p>
                    <a:p>
                      <a:pPr algn="ctr"/>
                      <a:r>
                        <a:rPr lang="it-IT" b="1" dirty="0">
                          <a:latin typeface="+mn-lt"/>
                        </a:rPr>
                        <a:t>300€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7551">
                <a:tc>
                  <a:txBody>
                    <a:bodyPr/>
                    <a:lstStyle/>
                    <a:p>
                      <a:pPr algn="ctr"/>
                      <a:endParaRPr lang="it-IT" sz="1200" b="1" dirty="0">
                        <a:latin typeface="+mn-lt"/>
                      </a:endParaRPr>
                    </a:p>
                    <a:p>
                      <a:pPr algn="ctr"/>
                      <a:endParaRPr lang="it-IT" sz="800" b="1" dirty="0">
                        <a:latin typeface="+mn-lt"/>
                      </a:endParaRPr>
                    </a:p>
                    <a:p>
                      <a:pPr algn="ctr"/>
                      <a:r>
                        <a:rPr lang="it-IT" b="1" dirty="0">
                          <a:latin typeface="+mn-lt"/>
                        </a:rPr>
                        <a:t>GRUPPO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+mn-lt"/>
                      </a:endParaRPr>
                    </a:p>
                    <a:p>
                      <a:pPr algn="ctr"/>
                      <a:r>
                        <a:rPr lang="it-IT" dirty="0">
                          <a:latin typeface="+mn-lt"/>
                        </a:rPr>
                        <a:t>Austria, Belgio, Germania, Francia, Grecia,  Spagna, Cipro, Paesi Bassi,  Malta e Portogallo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latin typeface="+mn-lt"/>
                      </a:endParaRPr>
                    </a:p>
                    <a:p>
                      <a:pPr algn="ctr"/>
                      <a:r>
                        <a:rPr lang="it-IT" b="1" dirty="0">
                          <a:latin typeface="+mn-lt"/>
                        </a:rPr>
                        <a:t>250€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4407"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latin typeface="+mn-lt"/>
                      </a:endParaRPr>
                    </a:p>
                    <a:p>
                      <a:pPr algn="ctr"/>
                      <a:endParaRPr lang="it-IT" b="1" dirty="0">
                        <a:latin typeface="+mn-lt"/>
                      </a:endParaRPr>
                    </a:p>
                    <a:p>
                      <a:pPr algn="ctr"/>
                      <a:endParaRPr lang="it-IT" sz="700" b="1" dirty="0">
                        <a:latin typeface="+mn-lt"/>
                      </a:endParaRPr>
                    </a:p>
                    <a:p>
                      <a:pPr algn="ctr"/>
                      <a:r>
                        <a:rPr lang="it-IT" b="1" dirty="0">
                          <a:latin typeface="+mn-lt"/>
                        </a:rPr>
                        <a:t>GRUPPO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latin typeface="+mn-lt"/>
                      </a:endParaRPr>
                    </a:p>
                    <a:p>
                      <a:pPr algn="ctr"/>
                      <a:r>
                        <a:rPr lang="it-IT" dirty="0">
                          <a:latin typeface="+mn-lt"/>
                        </a:rPr>
                        <a:t>Bulgaria, Croazia, Repubblica Ceca,  Estonia, Ungheria, Lituania, Lettonia,  Polonia, Romania, Serbia, Slovacchia, Slovenia,  Ex Repubblica Iugoslava di Macedonia e Turchia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latin typeface="+mn-lt"/>
                      </a:endParaRPr>
                    </a:p>
                    <a:p>
                      <a:pPr algn="ctr"/>
                      <a:endParaRPr lang="it-IT" b="1" dirty="0">
                        <a:latin typeface="+mn-lt"/>
                      </a:endParaRPr>
                    </a:p>
                    <a:p>
                      <a:pPr algn="ctr"/>
                      <a:endParaRPr lang="it-IT" sz="700" b="1" dirty="0">
                        <a:latin typeface="+mn-lt"/>
                      </a:endParaRPr>
                    </a:p>
                    <a:p>
                      <a:pPr algn="ctr"/>
                      <a:r>
                        <a:rPr lang="it-IT" b="1" dirty="0">
                          <a:latin typeface="+mn-lt"/>
                        </a:rPr>
                        <a:t>250€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22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3100" spc="-5" dirty="0">
                <a:latin typeface="Verdana"/>
                <a:cs typeface="Verdana"/>
              </a:rPr>
              <a:t/>
            </a:r>
            <a:br>
              <a:rPr lang="it-IT" sz="3100" spc="-5" dirty="0">
                <a:latin typeface="Verdana"/>
                <a:cs typeface="Verdana"/>
              </a:rPr>
            </a:br>
            <a:r>
              <a:rPr lang="it-IT" sz="3100" spc="-5" dirty="0">
                <a:latin typeface="Verdana"/>
                <a:cs typeface="Verdana"/>
              </a:rPr>
              <a:t/>
            </a:r>
            <a:br>
              <a:rPr lang="it-IT" sz="3100" spc="-5" dirty="0">
                <a:latin typeface="Verdana"/>
                <a:cs typeface="Verdana"/>
              </a:rPr>
            </a:br>
            <a:r>
              <a:rPr lang="it-IT" sz="3600" b="1" spc="-5" dirty="0">
                <a:solidFill>
                  <a:srgbClr val="C00000"/>
                </a:solidFill>
                <a:latin typeface="+mn-lt"/>
                <a:cs typeface="Verdana"/>
              </a:rPr>
              <a:t>Contributo europeo</a:t>
            </a:r>
            <a:r>
              <a:rPr lang="it-IT" dirty="0">
                <a:solidFill>
                  <a:srgbClr val="C00000"/>
                </a:solidFill>
                <a:latin typeface="Verdana"/>
                <a:cs typeface="Verdana"/>
              </a:rPr>
              <a:t/>
            </a:r>
            <a:br>
              <a:rPr lang="it-IT" dirty="0">
                <a:solidFill>
                  <a:srgbClr val="C00000"/>
                </a:solidFill>
                <a:latin typeface="Verdana"/>
                <a:cs typeface="Verdana"/>
              </a:rPr>
            </a:b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355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811582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Contributo condizioni socio economiche svantaggiate – Fondo Giovani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45691"/>
              </p:ext>
            </p:extLst>
          </p:nvPr>
        </p:nvGraphicFramePr>
        <p:xfrm>
          <a:off x="1318161" y="2553525"/>
          <a:ext cx="9393381" cy="37166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31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1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1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581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Fascia ISEE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Importo</a:t>
                      </a:r>
                      <a:r>
                        <a:rPr lang="it-IT" sz="2400" baseline="0" dirty="0"/>
                        <a:t> ISEE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Fondo</a:t>
                      </a:r>
                      <a:r>
                        <a:rPr lang="it-IT" sz="2400" baseline="0" dirty="0"/>
                        <a:t> Giovani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581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ISEE ≤ 13.000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€ 750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581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13.000 &lt; ISEE ≤ 21.000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€ 700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581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21.000 &lt; ISEE ≤ 26.000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€ 700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581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26.000 &lt; ISEE ≤ 30.000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€ 700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581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30.000 &lt; ISEE ≤ 40.000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€ 200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581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40.000 &lt; ISEE ≤ 50.000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€ 150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581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ISEE&gt;50.000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€ 0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23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0" y="-36881"/>
            <a:ext cx="12192000" cy="669076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00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055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811582"/>
            <a:ext cx="10515600" cy="827437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Contributo finanziario: specifica ISEE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24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0" y="-36881"/>
            <a:ext cx="12192000" cy="669076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00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893725" cy="435133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it-IT" sz="2600" dirty="0">
                <a:solidFill>
                  <a:prstClr val="black"/>
                </a:solidFill>
              </a:rPr>
              <a:t>Manifesto della Contribuzione Studentesca</a:t>
            </a:r>
          </a:p>
          <a:p>
            <a:pPr marL="0" lvl="0" indent="0">
              <a:buNone/>
            </a:pPr>
            <a:r>
              <a:rPr lang="it-IT" sz="2600" dirty="0">
                <a:solidFill>
                  <a:prstClr val="black"/>
                </a:solidFill>
              </a:rPr>
              <a:t>10. AVVERTENZE </a:t>
            </a:r>
          </a:p>
          <a:p>
            <a:pPr lvl="0" algn="just"/>
            <a:r>
              <a:rPr lang="it-IT" sz="2600" dirty="0">
                <a:solidFill>
                  <a:prstClr val="black"/>
                </a:solidFill>
              </a:rPr>
              <a:t>Tutti gli studenti, anche beneficiari di rimborso o di esonero, sono invitati a richiedere in ogni caso l’attestazione ISEE per il Diritto allo Studio Universitario (con le caratteristiche specificate nel capitolo ISEE: scadenze e requisiti per richiedere l’attestazione). </a:t>
            </a:r>
          </a:p>
          <a:p>
            <a:pPr marL="0" lvl="0" indent="0" algn="just">
              <a:buNone/>
            </a:pPr>
            <a:endParaRPr lang="it-IT" sz="26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it-IT" sz="2600" dirty="0">
                <a:solidFill>
                  <a:srgbClr val="FF0000"/>
                </a:solidFill>
              </a:rPr>
              <a:t>ATTENZIONE: L’ISEE/DSU – con le stesse modalità e termini precedentemente indicati - è richiesto anche per i benefici legati alla mobilità internazionale (ERASMUS + e per eventuali ulteriori benefici legati al diritto allo studio, per servizi e prestazioni agevolate, oltre che per essere inseriti nelle fasce di reddito riconosciute dall’Università).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5304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32410" y="855028"/>
            <a:ext cx="11127179" cy="6002972"/>
          </a:xfrm>
        </p:spPr>
        <p:txBody>
          <a:bodyPr>
            <a:normAutofit lnSpcReduction="10000"/>
          </a:bodyPr>
          <a:lstStyle/>
          <a:p>
            <a:pPr marL="12700" marR="27305" indent="0" algn="ctr">
              <a:lnSpc>
                <a:spcPct val="100000"/>
              </a:lnSpc>
              <a:buNone/>
              <a:tabLst>
                <a:tab pos="457834" algn="l"/>
              </a:tabLst>
            </a:pPr>
            <a:r>
              <a:rPr lang="it-IT" sz="4400" b="1" spc="-5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Restituzioni</a:t>
            </a:r>
            <a:endParaRPr lang="it-IT" sz="3600" b="1" spc="-5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27305" indent="0" algn="ctr">
              <a:lnSpc>
                <a:spcPct val="100000"/>
              </a:lnSpc>
              <a:buNone/>
              <a:tabLst>
                <a:tab pos="457834" algn="l"/>
              </a:tabLst>
            </a:pPr>
            <a:endParaRPr lang="it-IT" sz="2400" b="1" spc="-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27305" indent="0" algn="just">
              <a:lnSpc>
                <a:spcPct val="100000"/>
              </a:lnSpc>
              <a:buNone/>
              <a:tabLst>
                <a:tab pos="457834" algn="l"/>
              </a:tabLst>
            </a:pPr>
            <a:r>
              <a:rPr lang="it-IT" sz="3600" spc="-5" dirty="0">
                <a:latin typeface="Calibri" panose="020F0502020204030204" pitchFamily="34" charset="0"/>
                <a:cs typeface="Calibri" panose="020F0502020204030204" pitchFamily="34" charset="0"/>
              </a:rPr>
              <a:t>Se il periodo di mobilità svolto risulta essere </a:t>
            </a:r>
            <a:r>
              <a:rPr lang="it-IT" sz="3600" b="1" spc="-5" dirty="0">
                <a:latin typeface="Calibri" panose="020F0502020204030204" pitchFamily="34" charset="0"/>
                <a:cs typeface="Calibri" panose="020F0502020204030204" pitchFamily="34" charset="0"/>
              </a:rPr>
              <a:t>inferiore</a:t>
            </a:r>
            <a:r>
              <a:rPr lang="it-IT" sz="3600" spc="-5" dirty="0">
                <a:latin typeface="Calibri" panose="020F0502020204030204" pitchFamily="34" charset="0"/>
                <a:cs typeface="Calibri" panose="020F0502020204030204" pitchFamily="34" charset="0"/>
              </a:rPr>
              <a:t> a quello finanziato con la </a:t>
            </a:r>
            <a:r>
              <a:rPr lang="it-IT" sz="3600" b="1" spc="-5" dirty="0">
                <a:latin typeface="Calibri" panose="020F0502020204030204" pitchFamily="34" charset="0"/>
                <a:cs typeface="Calibri" panose="020F0502020204030204" pitchFamily="34" charset="0"/>
              </a:rPr>
              <a:t>prima tranche</a:t>
            </a:r>
            <a:r>
              <a:rPr lang="it-IT" sz="3600" spc="-5" dirty="0">
                <a:latin typeface="Calibri" panose="020F0502020204030204" pitchFamily="34" charset="0"/>
                <a:cs typeface="Calibri" panose="020F0502020204030204" pitchFamily="34" charset="0"/>
              </a:rPr>
              <a:t>, si procederà a richiedere una </a:t>
            </a:r>
            <a:r>
              <a:rPr lang="it-IT" sz="3600" b="1" spc="-5" dirty="0">
                <a:solidFill>
                  <a:srgbClr val="D223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restituzione</a:t>
            </a:r>
            <a:r>
              <a:rPr lang="it-IT" sz="3600" spc="-5" dirty="0">
                <a:latin typeface="Calibri" panose="020F0502020204030204" pitchFamily="34" charset="0"/>
                <a:cs typeface="Calibri" panose="020F0502020204030204" pitchFamily="34" charset="0"/>
              </a:rPr>
              <a:t> della somma indebitamente percepita.</a:t>
            </a:r>
          </a:p>
          <a:p>
            <a:pPr marL="12700" marR="27305" indent="0" algn="just">
              <a:lnSpc>
                <a:spcPct val="100000"/>
              </a:lnSpc>
              <a:buNone/>
              <a:tabLst>
                <a:tab pos="457834" algn="l"/>
              </a:tabLst>
            </a:pPr>
            <a:endParaRPr lang="it-IT" sz="3600" spc="-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27305" indent="0" algn="just">
              <a:lnSpc>
                <a:spcPct val="100000"/>
              </a:lnSpc>
              <a:buNone/>
              <a:tabLst>
                <a:tab pos="457834" algn="l"/>
              </a:tabLst>
            </a:pPr>
            <a:r>
              <a:rPr lang="it-IT" sz="4400" b="1" spc="-5" dirty="0">
                <a:solidFill>
                  <a:srgbClr val="D223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N.B.</a:t>
            </a:r>
            <a:r>
              <a:rPr lang="it-IT" sz="3600" spc="-5" dirty="0">
                <a:latin typeface="Calibri" panose="020F0502020204030204" pitchFamily="34" charset="0"/>
                <a:cs typeface="Calibri" panose="020F0502020204030204" pitchFamily="34" charset="0"/>
              </a:rPr>
              <a:t>: in caso di rientro </a:t>
            </a:r>
            <a:r>
              <a:rPr lang="it-IT" sz="3600" b="1" spc="-5" dirty="0">
                <a:latin typeface="Calibri" panose="020F0502020204030204" pitchFamily="34" charset="0"/>
                <a:cs typeface="Calibri" panose="020F0502020204030204" pitchFamily="34" charset="0"/>
              </a:rPr>
              <a:t>prima di 3 mesi </a:t>
            </a:r>
            <a:r>
              <a:rPr lang="it-IT" sz="3600" spc="-5" dirty="0">
                <a:latin typeface="Calibri" panose="020F0502020204030204" pitchFamily="34" charset="0"/>
                <a:cs typeface="Calibri" panose="020F0502020204030204" pitchFamily="34" charset="0"/>
              </a:rPr>
              <a:t>o di </a:t>
            </a:r>
            <a:r>
              <a:rPr lang="it-IT" sz="3600" b="1" spc="-5" dirty="0">
                <a:latin typeface="Calibri" panose="020F0502020204030204" pitchFamily="34" charset="0"/>
                <a:cs typeface="Calibri" panose="020F0502020204030204" pitchFamily="34" charset="0"/>
              </a:rPr>
              <a:t>mancato conseguimento di crediti curriculari</a:t>
            </a:r>
            <a:r>
              <a:rPr lang="it-IT" sz="3600" spc="-5" dirty="0">
                <a:latin typeface="Calibri" panose="020F0502020204030204" pitchFamily="34" charset="0"/>
                <a:cs typeface="Calibri" panose="020F0502020204030204" pitchFamily="34" charset="0"/>
              </a:rPr>
              <a:t>, verrà richiesta la </a:t>
            </a:r>
            <a:r>
              <a:rPr lang="it-IT" sz="3600" b="1" spc="-5" dirty="0">
                <a:latin typeface="Calibri" panose="020F0502020204030204" pitchFamily="34" charset="0"/>
                <a:cs typeface="Calibri" panose="020F0502020204030204" pitchFamily="34" charset="0"/>
              </a:rPr>
              <a:t>restituzione</a:t>
            </a:r>
            <a:r>
              <a:rPr lang="it-IT" sz="3600" spc="-5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it-IT" sz="3600" b="1" spc="-5" dirty="0">
                <a:solidFill>
                  <a:srgbClr val="D223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tutto il contributo </a:t>
            </a:r>
            <a:r>
              <a:rPr lang="it-IT" sz="3600" spc="-5" dirty="0">
                <a:latin typeface="Calibri" panose="020F0502020204030204" pitchFamily="34" charset="0"/>
                <a:cs typeface="Calibri" panose="020F0502020204030204" pitchFamily="34" charset="0"/>
              </a:rPr>
              <a:t>erogato.</a:t>
            </a:r>
            <a:endParaRPr lang="it-IT" sz="3200" spc="-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769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0315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8638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5400" b="1" dirty="0">
                <a:solidFill>
                  <a:srgbClr val="D2232A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Come candidarsi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02722" y="1825625"/>
            <a:ext cx="11186556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u="heavy" spc="-1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4400" spc="-10" dirty="0">
                <a:latin typeface="Calibri" panose="020F0502020204030204" pitchFamily="34" charset="0"/>
                <a:cs typeface="Calibri" panose="020F0502020204030204" pitchFamily="34" charset="0"/>
              </a:rPr>
              <a:t>Prendere visione degli </a:t>
            </a:r>
            <a:r>
              <a:rPr lang="it-IT" sz="4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accordi inter-istituzionali attivi</a:t>
            </a:r>
          </a:p>
          <a:p>
            <a:pPr marL="0" indent="0" algn="just">
              <a:buNone/>
            </a:pPr>
            <a:r>
              <a:rPr lang="it-IT" sz="4400" u="heavy" spc="-1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https://www.uniupo.it/tuttostudenti/vuoi-studiare-allestero/erasmus-studio/bando-e-domanda</a:t>
            </a:r>
            <a:r>
              <a:rPr lang="it-IT" sz="4400" u="heavy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it-IT" sz="4400" spc="-10" dirty="0">
              <a:latin typeface="Calibri" panose="020F0502020204030204" pitchFamily="34" charset="0"/>
              <a:cs typeface="Calibri" panose="020F0502020204030204" pitchFamily="34" charset="0"/>
              <a:hlinkClick r:id="rId4"/>
            </a:endParaRPr>
          </a:p>
          <a:p>
            <a:pPr marL="0" indent="0">
              <a:buNone/>
            </a:pPr>
            <a:endParaRPr lang="it-IT" sz="4400" spc="-10" dirty="0">
              <a:latin typeface="Calibri" panose="020F0502020204030204" pitchFamily="34" charset="0"/>
              <a:cs typeface="Calibri" panose="020F0502020204030204" pitchFamily="34" charset="0"/>
              <a:hlinkClick r:id="rId4"/>
            </a:endParaRP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8121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97577" y="826930"/>
            <a:ext cx="10515600" cy="5342650"/>
          </a:xfrm>
        </p:spPr>
        <p:txBody>
          <a:bodyPr>
            <a:normAutofit lnSpcReduction="10000"/>
          </a:bodyPr>
          <a:lstStyle/>
          <a:p>
            <a:pPr marL="12700">
              <a:lnSpc>
                <a:spcPct val="100000"/>
              </a:lnSpc>
            </a:pPr>
            <a:r>
              <a:rPr lang="it-IT" spc="25" dirty="0">
                <a:latin typeface="Calibri" panose="020F0502020204030204" pitchFamily="34" charset="0"/>
                <a:cs typeface="Calibri" panose="020F0502020204030204" pitchFamily="34" charset="0"/>
              </a:rPr>
              <a:t>verificare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mobilità</a:t>
            </a:r>
            <a:r>
              <a:rPr lang="it-IT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pc="-5" dirty="0">
                <a:latin typeface="Calibri" panose="020F0502020204030204" pitchFamily="34" charset="0"/>
                <a:cs typeface="Calibri" panose="020F0502020204030204" pitchFamily="34" charset="0"/>
              </a:rPr>
              <a:t>attive: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94715" indent="-342900">
              <a:lnSpc>
                <a:spcPct val="100000"/>
              </a:lnSpc>
              <a:buFont typeface="Wingdings"/>
              <a:buChar char=""/>
              <a:tabLst>
                <a:tab pos="895350" algn="l"/>
              </a:tabLst>
            </a:pPr>
            <a:r>
              <a:rPr lang="it-IT" spc="-5" dirty="0">
                <a:latin typeface="Calibri" panose="020F0502020204030204" pitchFamily="34" charset="0"/>
                <a:cs typeface="Calibri" panose="020F0502020204030204" pitchFamily="34" charset="0"/>
              </a:rPr>
              <a:t>area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disciplinare</a:t>
            </a:r>
            <a:r>
              <a:rPr lang="it-IT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pc="-5" dirty="0">
                <a:latin typeface="Calibri" panose="020F0502020204030204" pitchFamily="34" charset="0"/>
                <a:cs typeface="Calibri" panose="020F0502020204030204" pitchFamily="34" charset="0"/>
              </a:rPr>
              <a:t>dell’accordo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94715" indent="-342900">
              <a:lnSpc>
                <a:spcPct val="100000"/>
              </a:lnSpc>
              <a:buFont typeface="Wingdings"/>
              <a:buChar char=""/>
              <a:tabLst>
                <a:tab pos="895350" algn="l"/>
              </a:tabLst>
            </a:pPr>
            <a:r>
              <a:rPr lang="it-IT" spc="-5" dirty="0">
                <a:latin typeface="Calibri" panose="020F0502020204030204" pitchFamily="34" charset="0"/>
                <a:cs typeface="Calibri" panose="020F0502020204030204" pitchFamily="34" charset="0"/>
              </a:rPr>
              <a:t>posti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disponibili e </a:t>
            </a:r>
            <a:r>
              <a:rPr lang="it-IT" spc="-5" dirty="0">
                <a:latin typeface="Calibri" panose="020F0502020204030204" pitchFamily="34" charset="0"/>
                <a:cs typeface="Calibri" panose="020F0502020204030204" pitchFamily="34" charset="0"/>
              </a:rPr>
              <a:t>numero</a:t>
            </a:r>
            <a:r>
              <a:rPr lang="it-IT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pc="-5" dirty="0">
                <a:latin typeface="Calibri" panose="020F0502020204030204" pitchFamily="34" charset="0"/>
                <a:cs typeface="Calibri" panose="020F0502020204030204" pitchFamily="34" charset="0"/>
              </a:rPr>
              <a:t>mesi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94715" indent="-342900">
              <a:lnSpc>
                <a:spcPct val="100000"/>
              </a:lnSpc>
              <a:buFont typeface="Wingdings"/>
              <a:buChar char=""/>
              <a:tabLst>
                <a:tab pos="895350" algn="l"/>
              </a:tabLst>
            </a:pPr>
            <a:r>
              <a:rPr lang="it-IT" spc="-5" dirty="0">
                <a:latin typeface="Calibri" panose="020F0502020204030204" pitchFamily="34" charset="0"/>
                <a:cs typeface="Calibri" panose="020F0502020204030204" pitchFamily="34" charset="0"/>
              </a:rPr>
              <a:t>livello di studio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previsto</a:t>
            </a:r>
            <a:r>
              <a:rPr lang="it-IT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LT*/LM**</a:t>
            </a:r>
          </a:p>
          <a:p>
            <a:pPr marL="355600" marR="673735" indent="-342900">
              <a:lnSpc>
                <a:spcPct val="100000"/>
              </a:lnSpc>
            </a:pPr>
            <a:r>
              <a:rPr lang="it-IT" spc="-5" dirty="0">
                <a:latin typeface="Calibri" panose="020F0502020204030204" pitchFamily="34" charset="0"/>
                <a:cs typeface="Calibri" panose="020F0502020204030204" pitchFamily="34" charset="0"/>
              </a:rPr>
              <a:t>attenersi al livello</a:t>
            </a:r>
            <a:r>
              <a:rPr lang="it-IT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corretto</a:t>
            </a:r>
          </a:p>
          <a:p>
            <a:pPr marL="355600" marR="5080" indent="-342900" algn="just">
              <a:lnSpc>
                <a:spcPct val="100000"/>
              </a:lnSpc>
            </a:pPr>
            <a:r>
              <a:rPr lang="it-IT" spc="-5" dirty="0">
                <a:latin typeface="Calibri" panose="020F0502020204030204" pitchFamily="34" charset="0"/>
                <a:cs typeface="Calibri" panose="020F0502020204030204" pitchFamily="34" charset="0"/>
              </a:rPr>
              <a:t>attenzione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it-IT" spc="-5" dirty="0">
                <a:latin typeface="Calibri" panose="020F0502020204030204" pitchFamily="34" charset="0"/>
                <a:cs typeface="Calibri" panose="020F0502020204030204" pitchFamily="34" charset="0"/>
              </a:rPr>
              <a:t>tempistiche di laurea: studenti 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all’ultimo </a:t>
            </a:r>
            <a:r>
              <a:rPr lang="it-IT" spc="-5" dirty="0">
                <a:latin typeface="Calibri" panose="020F0502020204030204" pitchFamily="34" charset="0"/>
                <a:cs typeface="Calibri" panose="020F0502020204030204" pitchFamily="34" charset="0"/>
              </a:rPr>
              <a:t>anno di triennale </a:t>
            </a:r>
            <a:r>
              <a:rPr lang="it-IT" spc="-10" dirty="0">
                <a:latin typeface="Calibri" panose="020F0502020204030204" pitchFamily="34" charset="0"/>
                <a:cs typeface="Calibri" panose="020F0502020204030204" pitchFamily="34" charset="0"/>
              </a:rPr>
              <a:t>devono  </a:t>
            </a:r>
            <a:r>
              <a:rPr lang="it-IT" spc="-5" dirty="0">
                <a:latin typeface="Calibri" panose="020F0502020204030204" pitchFamily="34" charset="0"/>
                <a:cs typeface="Calibri" panose="020F0502020204030204" pitchFamily="34" charset="0"/>
              </a:rPr>
              <a:t>candidarsi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per mete </a:t>
            </a:r>
            <a:r>
              <a:rPr lang="it-IT" spc="-5" dirty="0">
                <a:latin typeface="Calibri" panose="020F0502020204030204" pitchFamily="34" charset="0"/>
                <a:cs typeface="Calibri" panose="020F0502020204030204" pitchFamily="34" charset="0"/>
              </a:rPr>
              <a:t>LM se intendono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partire  </a:t>
            </a:r>
            <a:r>
              <a:rPr lang="it-IT" spc="-10" dirty="0">
                <a:latin typeface="Calibri" panose="020F0502020204030204" pitchFamily="34" charset="0"/>
                <a:cs typeface="Calibri" panose="020F0502020204030204" pitchFamily="34" charset="0"/>
              </a:rPr>
              <a:t>durante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it-IT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pc="-5" dirty="0">
                <a:latin typeface="Calibri" panose="020F0502020204030204" pitchFamily="34" charset="0"/>
                <a:cs typeface="Calibri" panose="020F0502020204030204" pitchFamily="34" charset="0"/>
              </a:rPr>
              <a:t>magistrale, compilando una dichiarazione di intenti da inserire nella domanda online e portando congiuntamente in Segreteria Studenti la domanda di laurea (valida solo per la partecipazione al Bando Erasmus+ ai fini di studio).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41268" y="6169580"/>
            <a:ext cx="9239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*LT: Laurea Triennale  	**LM: Laurea Magistrale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0065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97577" y="2346384"/>
            <a:ext cx="10515600" cy="382319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b="1" u="sng" dirty="0"/>
              <a:t>Campo Note:</a:t>
            </a:r>
            <a:r>
              <a:rPr lang="it-IT" b="1" dirty="0"/>
              <a:t> </a:t>
            </a:r>
            <a:r>
              <a:rPr lang="it-IT" dirty="0"/>
              <a:t>Si tratta di eventuali informazioni/requisiti specifiche della meta (es. mobilità riservata a progetti di tesi, Corsi di Studio specifici, lauree per il conseguimento del doppio titolo, ecc.) NOTA BENE: qualora il candidato non risponda ai requisiti specifici per una destinazione indicati nel campo “Note”, si invita il candidato a non presentare domanda per tale destinazione e a individuare una meta compatibile con il proprio profilo su cui candidarsi.</a:t>
            </a:r>
          </a:p>
          <a:p>
            <a:pPr algn="just"/>
            <a:endParaRPr lang="it-IT" dirty="0"/>
          </a:p>
          <a:p>
            <a:pPr marL="0" indent="0" algn="just">
              <a:buNone/>
            </a:pPr>
            <a:r>
              <a:rPr lang="it-IT" b="1" u="sng" dirty="0"/>
              <a:t>Offerta formativa Ateneo straniero:</a:t>
            </a:r>
            <a:r>
              <a:rPr lang="it-IT" b="1" dirty="0"/>
              <a:t> </a:t>
            </a:r>
            <a:r>
              <a:rPr lang="it-IT" dirty="0"/>
              <a:t>Consultare il catalogo dei corsi offerti dall’Ateneo straniero per individuare i corsi compatibili con il proprio piano di studi sul sito web.</a:t>
            </a: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28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095555" y="1052422"/>
            <a:ext cx="9489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5400" b="1" dirty="0">
                <a:solidFill>
                  <a:srgbClr val="D2232A"/>
                </a:solidFill>
              </a:rPr>
              <a:t>Per ciascuna meta verificare:</a:t>
            </a:r>
            <a:endParaRPr lang="it-IT" sz="5400" b="1" dirty="0"/>
          </a:p>
        </p:txBody>
      </p:sp>
    </p:spTree>
    <p:extLst>
      <p:ext uri="{BB962C8B-B14F-4D97-AF65-F5344CB8AC3E}">
        <p14:creationId xmlns:p14="http://schemas.microsoft.com/office/powerpoint/2010/main" val="13440876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46265" y="938151"/>
            <a:ext cx="11186556" cy="5593277"/>
          </a:xfrm>
        </p:spPr>
        <p:txBody>
          <a:bodyPr>
            <a:normAutofit/>
          </a:bodyPr>
          <a:lstStyle/>
          <a:p>
            <a:pPr algn="just"/>
            <a:r>
              <a:rPr lang="it-IT" sz="2600" spc="25" dirty="0">
                <a:latin typeface="Verdana"/>
                <a:cs typeface="Verdana"/>
              </a:rPr>
              <a:t>  </a:t>
            </a:r>
            <a:r>
              <a:rPr lang="it-IT" sz="2600" spc="25" dirty="0">
                <a:latin typeface="Calibri" panose="020F0502020204030204" pitchFamily="34" charset="0"/>
                <a:cs typeface="Calibri" panose="020F0502020204030204" pitchFamily="34" charset="0"/>
              </a:rPr>
              <a:t>verificare </a:t>
            </a: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requisiti, vincoli, </a:t>
            </a:r>
            <a:r>
              <a:rPr lang="it-IT" sz="2600" spc="-5" dirty="0">
                <a:latin typeface="Calibri" panose="020F0502020204030204" pitchFamily="34" charset="0"/>
                <a:cs typeface="Calibri" panose="020F0502020204030204" pitchFamily="34" charset="0"/>
              </a:rPr>
              <a:t>ecc. </a:t>
            </a: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nelle</a:t>
            </a:r>
            <a:r>
              <a:rPr lang="it-IT" sz="2600" spc="-1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600" u="heavy" spc="-20" dirty="0">
                <a:latin typeface="Calibri" panose="020F0502020204030204" pitchFamily="34" charset="0"/>
                <a:cs typeface="Calibri" panose="020F0502020204030204" pitchFamily="34" charset="0"/>
              </a:rPr>
              <a:t>NOTE</a:t>
            </a:r>
          </a:p>
          <a:p>
            <a:pPr marL="469900" marR="618490" indent="-457200" algn="just">
              <a:lnSpc>
                <a:spcPct val="100000"/>
              </a:lnSpc>
              <a:tabLst>
                <a:tab pos="488315" algn="l"/>
              </a:tabLst>
            </a:pP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è possibile </a:t>
            </a:r>
            <a:r>
              <a:rPr lang="it-IT" sz="2600" spc="-5" dirty="0">
                <a:latin typeface="Calibri" panose="020F0502020204030204" pitchFamily="34" charset="0"/>
                <a:cs typeface="Calibri" panose="020F0502020204030204" pitchFamily="34" charset="0"/>
              </a:rPr>
              <a:t>candidarsi </a:t>
            </a: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per </a:t>
            </a:r>
            <a:r>
              <a:rPr lang="it-IT" sz="2600" b="1" spc="-5" dirty="0">
                <a:latin typeface="Calibri" panose="020F0502020204030204" pitchFamily="34" charset="0"/>
                <a:cs typeface="Calibri" panose="020F0502020204030204" pitchFamily="34" charset="0"/>
              </a:rPr>
              <a:t>CINQUE DESTINAZIONI – </a:t>
            </a:r>
            <a:r>
              <a:rPr lang="it-IT" sz="2600" spc="-5" dirty="0">
                <a:latin typeface="Calibri" panose="020F0502020204030204" pitchFamily="34" charset="0"/>
                <a:cs typeface="Calibri" panose="020F0502020204030204" pitchFamily="34" charset="0"/>
              </a:rPr>
              <a:t>in ordine di preferenza</a:t>
            </a:r>
          </a:p>
          <a:p>
            <a:pPr marL="469900" marR="618490" indent="-457200" algn="just">
              <a:lnSpc>
                <a:spcPct val="100000"/>
              </a:lnSpc>
              <a:tabLst>
                <a:tab pos="488315" algn="l"/>
              </a:tabLst>
            </a:pPr>
            <a:r>
              <a:rPr lang="it-IT" sz="2600" u="sng" spc="-5" dirty="0">
                <a:latin typeface="Calibri" panose="020F0502020204030204" pitchFamily="34" charset="0"/>
                <a:cs typeface="Calibri" panose="020F0502020204030204" pitchFamily="34" charset="0"/>
              </a:rPr>
              <a:t>Preferenza basata sulla effettiva possibilità di corrispondenza corsi</a:t>
            </a:r>
          </a:p>
          <a:p>
            <a:pPr marL="469900" indent="-457200" algn="just">
              <a:lnSpc>
                <a:spcPct val="100000"/>
              </a:lnSpc>
              <a:tabLst>
                <a:tab pos="488315" algn="l"/>
              </a:tabLst>
            </a:pPr>
            <a:r>
              <a:rPr lang="it-IT" sz="2600" spc="-5" dirty="0">
                <a:latin typeface="Calibri" panose="020F0502020204030204" pitchFamily="34" charset="0"/>
                <a:cs typeface="Calibri" panose="020F0502020204030204" pitchFamily="34" charset="0"/>
              </a:rPr>
              <a:t>indicare se studenti diversamente</a:t>
            </a: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 abili</a:t>
            </a:r>
          </a:p>
          <a:p>
            <a:pPr marL="12700" indent="0" algn="just">
              <a:lnSpc>
                <a:spcPct val="100000"/>
              </a:lnSpc>
              <a:buNone/>
              <a:tabLst>
                <a:tab pos="488315" algn="l"/>
              </a:tabLst>
            </a:pPr>
            <a:endParaRPr lang="it-I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indent="0" algn="just">
              <a:lnSpc>
                <a:spcPct val="100000"/>
              </a:lnSpc>
              <a:buNone/>
              <a:tabLst>
                <a:tab pos="488315" algn="l"/>
              </a:tabLst>
            </a:pPr>
            <a:r>
              <a:rPr lang="it-IT" sz="2600" b="1" dirty="0">
                <a:solidFill>
                  <a:srgbClr val="D223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ATTENZIONE</a:t>
            </a: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: NON è possibile inserire </a:t>
            </a:r>
            <a:r>
              <a:rPr lang="it-IT" sz="2600" b="1" dirty="0">
                <a:latin typeface="Calibri" panose="020F0502020204030204" pitchFamily="34" charset="0"/>
                <a:cs typeface="Calibri" panose="020F0502020204030204" pitchFamily="34" charset="0"/>
              </a:rPr>
              <a:t>due volte </a:t>
            </a: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sz="2600" b="1" dirty="0">
                <a:latin typeface="Calibri" panose="020F0502020204030204" pitchFamily="34" charset="0"/>
                <a:cs typeface="Calibri" panose="020F0502020204030204" pitchFamily="34" charset="0"/>
              </a:rPr>
              <a:t>stessa città </a:t>
            </a: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nelle destinazioni (es. Chambery con codice Business and Administration e Chambery con codice </a:t>
            </a:r>
            <a:r>
              <a:rPr lang="it-IT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Tourism</a:t>
            </a: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), pena l’eliminazione di una delle due.</a:t>
            </a:r>
          </a:p>
          <a:p>
            <a:pPr marL="12700" indent="0" algn="just">
              <a:lnSpc>
                <a:spcPct val="100000"/>
              </a:lnSpc>
              <a:buNone/>
              <a:tabLst>
                <a:tab pos="488315" algn="l"/>
              </a:tabLst>
            </a:pPr>
            <a:endParaRPr lang="it-I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indent="0" algn="just">
              <a:lnSpc>
                <a:spcPct val="100000"/>
              </a:lnSpc>
              <a:buNone/>
              <a:tabLst>
                <a:tab pos="488315" algn="l"/>
              </a:tabLst>
            </a:pPr>
            <a:r>
              <a:rPr lang="it-IT" sz="2600" b="1" dirty="0">
                <a:solidFill>
                  <a:srgbClr val="D2232A"/>
                </a:solidFill>
              </a:rPr>
              <a:t>NOVITA’: </a:t>
            </a:r>
            <a:r>
              <a:rPr lang="it-IT" sz="2600" dirty="0"/>
              <a:t>In caso di assenza di posti disponibili sulle preferenze espresse, lo studente non è assegnato.</a:t>
            </a:r>
            <a:endParaRPr lang="it-I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488315" algn="l"/>
              </a:tabLst>
            </a:pPr>
            <a:endParaRPr lang="it-IT" dirty="0">
              <a:latin typeface="Verdana"/>
              <a:cs typeface="Verdana"/>
            </a:endParaRP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9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990600" y="650929"/>
            <a:ext cx="10515600" cy="5579390"/>
          </a:xfrm>
        </p:spPr>
        <p:txBody>
          <a:bodyPr/>
          <a:lstStyle/>
          <a:p>
            <a:pPr marL="927100" marR="5080" indent="-818515">
              <a:lnSpc>
                <a:spcPct val="100000"/>
              </a:lnSpc>
            </a:pPr>
            <a:r>
              <a:rPr lang="it-IT" dirty="0">
                <a:solidFill>
                  <a:srgbClr val="C00000"/>
                </a:solidFill>
              </a:rPr>
              <a:t/>
            </a:r>
            <a:br>
              <a:rPr lang="it-IT" dirty="0">
                <a:solidFill>
                  <a:srgbClr val="C00000"/>
                </a:solidFill>
              </a:rPr>
            </a:b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3</a:t>
            </a:fld>
            <a:endParaRPr lang="it-IT"/>
          </a:p>
        </p:txBody>
      </p:sp>
      <p:sp>
        <p:nvSpPr>
          <p:cNvPr id="10" name="Shape 109"/>
          <p:cNvSpPr txBox="1"/>
          <p:nvPr/>
        </p:nvSpPr>
        <p:spPr>
          <a:xfrm>
            <a:off x="514279" y="1623519"/>
            <a:ext cx="10839521" cy="441875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2475"/>
              <a:buFont typeface="Arial" panose="020B0604020202020204" pitchFamily="34" charset="0"/>
              <a:buChar char="•"/>
            </a:pPr>
            <a:r>
              <a:rPr lang="it-IT" sz="3000" b="0" i="0" u="none" strike="noStrike" cap="none" baseline="0" dirty="0">
                <a:ea typeface="Verdana" panose="020B0604030504040204" pitchFamily="34" charset="0"/>
                <a:cs typeface="Verdana" panose="020B0604030504040204" pitchFamily="34" charset="0"/>
                <a:sym typeface="Cambria"/>
              </a:rPr>
              <a:t>Per imparare ad aprire la propria mente;</a:t>
            </a:r>
          </a:p>
          <a:p>
            <a:pPr marL="457200" marR="0" lvl="0" indent="-4572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2475"/>
              <a:buFont typeface="Arial" panose="020B0604020202020204" pitchFamily="34" charset="0"/>
              <a:buChar char="•"/>
            </a:pPr>
            <a:r>
              <a:rPr lang="it-IT" sz="3000" b="0" i="0" u="none" strike="noStrike" cap="none" baseline="0" dirty="0">
                <a:ea typeface="Verdana" panose="020B0604030504040204" pitchFamily="34" charset="0"/>
                <a:cs typeface="Verdana" panose="020B0604030504040204" pitchFamily="34" charset="0"/>
                <a:sym typeface="Cambria"/>
              </a:rPr>
              <a:t>Per</a:t>
            </a:r>
            <a:r>
              <a:rPr lang="it-IT" sz="3000" b="0" i="0" u="none" strike="noStrike" cap="none" dirty="0">
                <a:ea typeface="Verdana" panose="020B0604030504040204" pitchFamily="34" charset="0"/>
                <a:cs typeface="Verdana" panose="020B0604030504040204" pitchFamily="34" charset="0"/>
                <a:sym typeface="Cambria"/>
              </a:rPr>
              <a:t> conoscere nuovi</a:t>
            </a:r>
            <a:r>
              <a:rPr lang="it-IT" sz="3000" b="0" i="0" u="none" strike="noStrike" cap="none" baseline="0" dirty="0">
                <a:ea typeface="Verdana" panose="020B0604030504040204" pitchFamily="34" charset="0"/>
                <a:cs typeface="Verdana" panose="020B0604030504040204" pitchFamily="34" charset="0"/>
                <a:sym typeface="Cambria"/>
              </a:rPr>
              <a:t> metodi di studio;</a:t>
            </a:r>
          </a:p>
          <a:p>
            <a:pPr marL="457200" marR="0" lvl="0" indent="-4572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2475"/>
              <a:buFont typeface="Arial" panose="020B0604020202020204" pitchFamily="34" charset="0"/>
              <a:buChar char="•"/>
            </a:pPr>
            <a:r>
              <a:rPr lang="it-IT" sz="3000" b="0" i="0" u="none" strike="noStrike" cap="none" baseline="0" dirty="0">
                <a:ea typeface="Verdana" panose="020B0604030504040204" pitchFamily="34" charset="0"/>
                <a:cs typeface="Verdana" panose="020B0604030504040204" pitchFamily="34" charset="0"/>
                <a:sym typeface="Cambria"/>
              </a:rPr>
              <a:t>Per arricchire il tuo CV;</a:t>
            </a:r>
          </a:p>
          <a:p>
            <a:pPr marL="457200" marR="0" lvl="0" indent="-4572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2475"/>
              <a:buFont typeface="Arial" panose="020B0604020202020204" pitchFamily="34" charset="0"/>
              <a:buChar char="•"/>
            </a:pPr>
            <a:r>
              <a:rPr lang="it-IT" sz="3000" b="0" i="0" u="none" strike="noStrike" cap="none" baseline="0" dirty="0">
                <a:ea typeface="Verdana" panose="020B0604030504040204" pitchFamily="34" charset="0"/>
                <a:cs typeface="Verdana" panose="020B0604030504040204" pitchFamily="34" charset="0"/>
                <a:sym typeface="Cambria"/>
              </a:rPr>
              <a:t>Per apprendere/perfezionare una lingua </a:t>
            </a:r>
            <a:r>
              <a:rPr lang="it-IT" sz="3000" dirty="0">
                <a:ea typeface="Verdana" panose="020B0604030504040204" pitchFamily="34" charset="0"/>
                <a:cs typeface="Verdana" panose="020B0604030504040204" pitchFamily="34" charset="0"/>
                <a:sym typeface="Cambria"/>
              </a:rPr>
              <a:t>straniera;</a:t>
            </a:r>
          </a:p>
          <a:p>
            <a:pPr marL="457200" marR="0" lvl="0" indent="-4572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2475"/>
              <a:buFont typeface="Arial" panose="020B0604020202020204" pitchFamily="34" charset="0"/>
              <a:buChar char="•"/>
            </a:pPr>
            <a:r>
              <a:rPr lang="it-IT" sz="3000" b="0" i="0" u="none" strike="noStrike" cap="none" baseline="0" dirty="0">
                <a:ea typeface="Verdana" panose="020B0604030504040204" pitchFamily="34" charset="0"/>
                <a:cs typeface="Verdana" panose="020B0604030504040204" pitchFamily="34" charset="0"/>
                <a:sym typeface="Cambria"/>
              </a:rPr>
              <a:t>Per</a:t>
            </a:r>
            <a:r>
              <a:rPr lang="it-IT" sz="3000" b="0" i="0" u="none" strike="noStrike" cap="none" dirty="0">
                <a:ea typeface="Verdana" panose="020B0604030504040204" pitchFamily="34" charset="0"/>
                <a:cs typeface="Verdana" panose="020B0604030504040204" pitchFamily="34" charset="0"/>
                <a:sym typeface="Cambria"/>
              </a:rPr>
              <a:t> essere indipendente;</a:t>
            </a:r>
            <a:endParaRPr lang="it-IT" sz="3000" b="0" i="0" u="none" strike="noStrike" cap="none" baseline="0" dirty="0">
              <a:ea typeface="Verdana" panose="020B0604030504040204" pitchFamily="34" charset="0"/>
              <a:cs typeface="Verdana" panose="020B0604030504040204" pitchFamily="34" charset="0"/>
              <a:sym typeface="Cambria"/>
            </a:endParaRPr>
          </a:p>
          <a:p>
            <a:pPr marL="457200" marR="0" lvl="0" indent="-4572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2475"/>
              <a:buFont typeface="Arial" panose="020B0604020202020204" pitchFamily="34" charset="0"/>
              <a:buChar char="•"/>
            </a:pPr>
            <a:r>
              <a:rPr lang="it-IT" sz="3000" b="0" i="0" u="none" strike="noStrike" cap="none" baseline="0" dirty="0">
                <a:ea typeface="Verdana" panose="020B0604030504040204" pitchFamily="34" charset="0"/>
                <a:cs typeface="Verdana" panose="020B0604030504040204" pitchFamily="34" charset="0"/>
                <a:sym typeface="Cambria"/>
              </a:rPr>
              <a:t>Per scoprire che</a:t>
            </a:r>
            <a:r>
              <a:rPr lang="it-IT" sz="3000" b="0" i="0" u="none" strike="noStrike" cap="none" dirty="0">
                <a:ea typeface="Verdana" panose="020B0604030504040204" pitchFamily="34" charset="0"/>
                <a:cs typeface="Verdana" panose="020B0604030504040204" pitchFamily="34" charset="0"/>
                <a:sym typeface="Cambria"/>
              </a:rPr>
              <a:t> non tutti </a:t>
            </a:r>
            <a:r>
              <a:rPr lang="it-IT" sz="3000" b="0" i="0" u="none" strike="noStrike" cap="none" baseline="0" dirty="0">
                <a:ea typeface="Verdana" panose="020B0604030504040204" pitchFamily="34" charset="0"/>
                <a:cs typeface="Verdana" panose="020B0604030504040204" pitchFamily="34" charset="0"/>
                <a:sym typeface="Cambria"/>
              </a:rPr>
              <a:t>gli stereotipi sono reali;</a:t>
            </a:r>
          </a:p>
          <a:p>
            <a:pPr marL="457200" marR="0" lvl="0" indent="-4572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2475"/>
              <a:buFont typeface="Arial" panose="020B0604020202020204" pitchFamily="34" charset="0"/>
              <a:buChar char="•"/>
            </a:pPr>
            <a:r>
              <a:rPr lang="it-IT" sz="3000" b="0" i="0" u="none" strike="noStrike" cap="none" baseline="0" dirty="0">
                <a:ea typeface="Verdana" panose="020B0604030504040204" pitchFamily="34" charset="0"/>
                <a:cs typeface="Verdana" panose="020B0604030504040204" pitchFamily="34" charset="0"/>
                <a:sym typeface="Cambria"/>
              </a:rPr>
              <a:t>Per conoscere un nuovo Paese e una nuova cultura;</a:t>
            </a:r>
          </a:p>
          <a:p>
            <a:pPr marL="457200" marR="0" lvl="0" indent="-4572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2475"/>
              <a:buFont typeface="Arial" panose="020B0604020202020204" pitchFamily="34" charset="0"/>
              <a:buChar char="•"/>
            </a:pPr>
            <a:r>
              <a:rPr lang="it-IT" sz="3000" b="0" i="0" u="none" strike="noStrike" cap="none" baseline="0" dirty="0">
                <a:ea typeface="Verdana" panose="020B0604030504040204" pitchFamily="34" charset="0"/>
                <a:cs typeface="Verdana" panose="020B0604030504040204" pitchFamily="34" charset="0"/>
                <a:sym typeface="Cambria"/>
              </a:rPr>
              <a:t>Per stringere amicizie internazionali.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 baseline="0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000" b="0" i="0" u="none" strike="noStrike" cap="none" baseline="0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181436" y="755423"/>
            <a:ext cx="75052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Perché partire?</a:t>
            </a:r>
          </a:p>
        </p:txBody>
      </p:sp>
    </p:spTree>
    <p:extLst>
      <p:ext uri="{BB962C8B-B14F-4D97-AF65-F5344CB8AC3E}">
        <p14:creationId xmlns:p14="http://schemas.microsoft.com/office/powerpoint/2010/main" val="17073749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81742" y="1971304"/>
            <a:ext cx="10898579" cy="4453247"/>
          </a:xfrm>
        </p:spPr>
        <p:txBody>
          <a:bodyPr>
            <a:normAutofit/>
          </a:bodyPr>
          <a:lstStyle/>
          <a:p>
            <a:pPr marL="12700" marR="439420" indent="0" algn="ctr">
              <a:lnSpc>
                <a:spcPct val="100000"/>
              </a:lnSpc>
              <a:buNone/>
            </a:pPr>
            <a:r>
              <a:rPr lang="it-IT" sz="3200" b="1" spc="25" dirty="0">
                <a:latin typeface="Calibri" panose="020F0502020204030204" pitchFamily="34" charset="0"/>
                <a:cs typeface="Calibri" panose="020F0502020204030204" pitchFamily="34" charset="0"/>
              </a:rPr>
              <a:t>E’ NECESSARIO VERIFICARE I REQUISITI LINGUISTICI RICHIESTI DALL’UNIVERSITA’ PARTNER E </a:t>
            </a:r>
            <a:r>
              <a:rPr lang="it-IT" sz="3200" b="1" u="sng" spc="25" dirty="0">
                <a:latin typeface="Calibri" panose="020F0502020204030204" pitchFamily="34" charset="0"/>
                <a:cs typeface="Calibri" panose="020F0502020204030204" pitchFamily="34" charset="0"/>
              </a:rPr>
              <a:t>AUTOCERTIFICARE</a:t>
            </a:r>
            <a:r>
              <a:rPr lang="it-IT" sz="3200" b="1" spc="25" dirty="0">
                <a:latin typeface="Calibri" panose="020F0502020204030204" pitchFamily="34" charset="0"/>
                <a:cs typeface="Calibri" panose="020F0502020204030204" pitchFamily="34" charset="0"/>
              </a:rPr>
              <a:t> LA PROPRIA COMPETENZA LINGUISTICA.</a:t>
            </a:r>
          </a:p>
          <a:p>
            <a:pPr marL="12700" marR="439420" indent="0" algn="ctr">
              <a:lnSpc>
                <a:spcPct val="100000"/>
              </a:lnSpc>
              <a:buNone/>
            </a:pP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E’ necessario essere consapevoli che, in caso di non raggiungimento del livello richiesto, la propria posizione è da considerarsi RINUNCIATARIA anche ai fini dell’applicazione della mora (100€).</a:t>
            </a:r>
          </a:p>
          <a:p>
            <a:pPr marL="12700" marR="439420" indent="0" algn="ctr">
              <a:lnSpc>
                <a:spcPct val="100000"/>
              </a:lnSpc>
              <a:buNone/>
            </a:pP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L’Ufficio Erasmus e Studenti Stranieri non si assume la responsabilità per </a:t>
            </a:r>
            <a:r>
              <a:rPr lang="it-IT" b="1" dirty="0" err="1">
                <a:latin typeface="Calibri" panose="020F0502020204030204" pitchFamily="34" charset="0"/>
                <a:cs typeface="Calibri" panose="020F0502020204030204" pitchFamily="34" charset="0"/>
              </a:rPr>
              <a:t>application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cs typeface="Calibri" panose="020F0502020204030204" pitchFamily="34" charset="0"/>
              </a:rPr>
              <a:t>form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 rifiutate per mancanza della competenza linguistica richiesta.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3550722" y="890649"/>
            <a:ext cx="48926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ATTENZIONE!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1445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81742" y="1971304"/>
            <a:ext cx="10898579" cy="4453247"/>
          </a:xfrm>
        </p:spPr>
        <p:txBody>
          <a:bodyPr>
            <a:normAutofit fontScale="85000" lnSpcReduction="20000"/>
          </a:bodyPr>
          <a:lstStyle/>
          <a:p>
            <a:pPr marL="12700" marR="439420" indent="0" algn="just">
              <a:lnSpc>
                <a:spcPct val="100000"/>
              </a:lnSpc>
              <a:buNone/>
            </a:pPr>
            <a:r>
              <a:rPr lang="it-IT" sz="3600" b="1" spc="25" dirty="0">
                <a:latin typeface="Calibri" panose="020F0502020204030204" pitchFamily="34" charset="0"/>
                <a:cs typeface="Calibri" panose="020F0502020204030204" pitchFamily="34" charset="0"/>
              </a:rPr>
              <a:t>E’ obbligatorio inserire le certificazioni (o le autocertificazioni) di tutte le lingue richieste per le destinazioni inserite. </a:t>
            </a:r>
          </a:p>
          <a:p>
            <a:pPr marL="12700" marR="439420" indent="0" algn="just">
              <a:lnSpc>
                <a:spcPct val="100000"/>
              </a:lnSpc>
              <a:buNone/>
            </a:pPr>
            <a:r>
              <a:rPr lang="it-IT" sz="3600" b="1" spc="25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La certificazione o autocertificazione di inglese è sempre da inserire.</a:t>
            </a:r>
          </a:p>
          <a:p>
            <a:pPr marL="12700" marR="439420" indent="0" algn="just">
              <a:lnSpc>
                <a:spcPct val="100000"/>
              </a:lnSpc>
              <a:buNone/>
            </a:pPr>
            <a:endParaRPr lang="it-IT" sz="3600" b="1" spc="25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2700" marR="439420" indent="0" algn="just">
              <a:lnSpc>
                <a:spcPct val="100000"/>
              </a:lnSpc>
              <a:buNone/>
            </a:pPr>
            <a:r>
              <a:rPr lang="it-IT" sz="3600" b="1" u="sng" dirty="0"/>
              <a:t>NOTA BENE:</a:t>
            </a:r>
            <a:r>
              <a:rPr lang="it-IT" sz="3600" b="1" dirty="0"/>
              <a:t> </a:t>
            </a:r>
            <a:r>
              <a:rPr lang="it-IT" sz="3600" dirty="0"/>
              <a:t>i requisiti linguistici devono essere verificati direttamente sul sito dell’Ateneo straniero (vedi link), in quanto le informazioni riportate nel file </a:t>
            </a:r>
            <a:r>
              <a:rPr lang="it-IT" sz="3600" dirty="0" err="1"/>
              <a:t>excel</a:t>
            </a:r>
            <a:r>
              <a:rPr lang="it-IT" sz="3600" dirty="0"/>
              <a:t> degli accordi potrebbero non essere aggiornate.</a:t>
            </a:r>
            <a:endParaRPr lang="it-IT" sz="3600" b="1" spc="25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3550722" y="890649"/>
            <a:ext cx="48926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ATTENZIONE!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4338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81742" y="2419621"/>
            <a:ext cx="10898579" cy="4004930"/>
          </a:xfrm>
        </p:spPr>
        <p:txBody>
          <a:bodyPr>
            <a:normAutofit/>
          </a:bodyPr>
          <a:lstStyle/>
          <a:p>
            <a:pPr marL="355600" marR="439420" indent="-342900">
              <a:lnSpc>
                <a:spcPct val="100000"/>
              </a:lnSpc>
            </a:pPr>
            <a:endParaRPr lang="it-IT" u="heavy" spc="-20" dirty="0">
              <a:latin typeface="Verdana"/>
              <a:cs typeface="Verdana"/>
            </a:endParaRPr>
          </a:p>
          <a:p>
            <a:pPr marL="12700" marR="439420" indent="0">
              <a:lnSpc>
                <a:spcPct val="100000"/>
              </a:lnSpc>
              <a:buNone/>
            </a:pPr>
            <a:endParaRPr lang="it-IT" u="heavy" spc="-20" dirty="0">
              <a:latin typeface="Verdana"/>
              <a:cs typeface="Verdana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32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04800" y="890649"/>
            <a:ext cx="11677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Apprendimento delle lingue -  Supporto linguistico ON LINE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05642" y="1766272"/>
            <a:ext cx="10867899" cy="49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Licenze linguistiche </a:t>
            </a:r>
            <a:r>
              <a:rPr lang="it-IT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messe a disposizione dalla Commissione Europea per gli studenti selezionati;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sz="16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Verranno attivate </a:t>
            </a:r>
            <a:r>
              <a:rPr lang="it-IT" sz="2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prima della partenza</a:t>
            </a:r>
            <a:r>
              <a:rPr lang="it-IT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sz="16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 corsi di lingua riguardano le seguenti lingue: </a:t>
            </a:r>
            <a:r>
              <a:rPr lang="it-IT" sz="2800" b="1" dirty="0"/>
              <a:t>INGLESE, TEDESCO, FRANCESE, SPAGNOLO, OLANDESE, POLACCO, CECO, GRECO, PORTOGHESE, SVEDESE, DANESE, BULGARO, CROATO, UNGHERESE, ROMENO, SLOVACCO, SLOVENO, FINLANDESE, LETTONE, LITUANO e ESTONE</a:t>
            </a:r>
            <a:r>
              <a:rPr lang="it-IT" sz="2800" dirty="0"/>
              <a:t>.</a:t>
            </a:r>
            <a:endParaRPr lang="it-IT" sz="28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just"/>
            <a:endParaRPr lang="it-IT" sz="16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just"/>
            <a:endParaRPr lang="it-IT" sz="105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2945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822" y="104457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5400" b="1" dirty="0">
                <a:solidFill>
                  <a:srgbClr val="D2232A"/>
                </a:solidFill>
                <a:latin typeface="+mn-lt"/>
              </a:rPr>
              <a:t>Sito per presentare domanda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631057"/>
            <a:ext cx="10515600" cy="35885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b="1" dirty="0">
                <a:hlinkClick r:id="rId3"/>
              </a:rPr>
              <a:t>https://www.studenti.uniupo.it/Home.do</a:t>
            </a:r>
            <a:endParaRPr lang="it-IT" sz="4400" b="1" dirty="0"/>
          </a:p>
          <a:p>
            <a:pPr marL="0" indent="0" algn="ctr">
              <a:buNone/>
            </a:pPr>
            <a:endParaRPr lang="it-IT" sz="4400" dirty="0"/>
          </a:p>
          <a:p>
            <a:pPr marL="0" indent="0" algn="ctr">
              <a:buNone/>
            </a:pPr>
            <a:r>
              <a:rPr lang="it-IT" dirty="0"/>
              <a:t>ATTENZIONE: la domanda è conclusa solo in seguito alla stampa del file pdf della «ricevuta iscrizione al bando» nella sua versione definitiva (bozza non è valida!!)</a:t>
            </a:r>
            <a:r>
              <a:rPr lang="it-IT" b="1" dirty="0"/>
              <a:t> </a:t>
            </a:r>
          </a:p>
          <a:p>
            <a:pPr marL="0" indent="0" algn="ctr">
              <a:buNone/>
            </a:pPr>
            <a:endParaRPr lang="it-IT" sz="44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33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0" y="-21537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9215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8210" y="916014"/>
            <a:ext cx="10515600" cy="1325563"/>
          </a:xfrm>
        </p:spPr>
        <p:txBody>
          <a:bodyPr>
            <a:normAutofit/>
          </a:bodyPr>
          <a:lstStyle/>
          <a:p>
            <a:r>
              <a:rPr lang="it-IT" sz="5400" b="1" dirty="0">
                <a:solidFill>
                  <a:srgbClr val="C00000"/>
                </a:solidFill>
                <a:latin typeface="+mn-lt"/>
              </a:rPr>
              <a:t>Istruzioni per iscrizione al Bando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it-IT" sz="4000" b="1" dirty="0">
                <a:hlinkClick r:id="rId3"/>
              </a:rPr>
              <a:t>https://www.uniupo.it/sites/default/files/elfinder_library/manuale_per_iscrizione_al_bando_outgoing.pdf</a:t>
            </a:r>
            <a:r>
              <a:rPr lang="it-IT" sz="4000" b="1" dirty="0"/>
              <a:t>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34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2658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04800" y="1745674"/>
            <a:ext cx="11756571" cy="4809506"/>
          </a:xfrm>
        </p:spPr>
        <p:txBody>
          <a:bodyPr>
            <a:normAutofit/>
          </a:bodyPr>
          <a:lstStyle/>
          <a:p>
            <a:r>
              <a:rPr lang="it-IT" b="1" dirty="0"/>
              <a:t>Certificazioni linguistiche</a:t>
            </a:r>
            <a:r>
              <a:rPr lang="it-IT" dirty="0"/>
              <a:t>;</a:t>
            </a:r>
          </a:p>
          <a:p>
            <a:r>
              <a:rPr lang="it-IT" b="1" dirty="0"/>
              <a:t>Carta d’identità/passaporto/permesso di soggiorno </a:t>
            </a:r>
            <a:r>
              <a:rPr lang="it-IT" dirty="0"/>
              <a:t>(per extra UE);</a:t>
            </a:r>
          </a:p>
          <a:p>
            <a:r>
              <a:rPr lang="it-IT" b="1" dirty="0"/>
              <a:t>Codice fiscale</a:t>
            </a:r>
            <a:r>
              <a:rPr lang="it-IT" dirty="0"/>
              <a:t>;</a:t>
            </a:r>
          </a:p>
          <a:p>
            <a:r>
              <a:rPr lang="it-IT" dirty="0"/>
              <a:t>Modulo</a:t>
            </a:r>
            <a:r>
              <a:rPr lang="it-IT" b="1" dirty="0"/>
              <a:t> dati bancari</a:t>
            </a:r>
            <a:r>
              <a:rPr lang="it-IT" dirty="0"/>
              <a:t>: </a:t>
            </a:r>
            <a:r>
              <a:rPr lang="it-IT" dirty="0">
                <a:hlinkClick r:id="rId3"/>
              </a:rPr>
              <a:t>https://www.uniupo.it/sites/default/files/elfinder_library/dati_bancari_0.pdf</a:t>
            </a:r>
            <a:r>
              <a:rPr lang="it-IT" dirty="0"/>
              <a:t>;</a:t>
            </a:r>
          </a:p>
          <a:p>
            <a:pPr lvl="0"/>
            <a:r>
              <a:rPr lang="it-IT" b="1" dirty="0"/>
              <a:t>dichiarazione d’intenti </a:t>
            </a:r>
            <a:r>
              <a:rPr lang="it-IT" dirty="0"/>
              <a:t>per chi è attualmente iscritto ad un corso di Laurea triennale ed intenda partire nell’ambito di una Laurea Magistrale. </a:t>
            </a:r>
            <a:r>
              <a:rPr lang="it-IT" u="sng" dirty="0"/>
              <a:t>Dovrà altresì presentare contestualmente domanda di Laurea direttamente in Segreteria Studenti</a:t>
            </a:r>
            <a:r>
              <a:rPr lang="it-IT" dirty="0"/>
              <a:t>;</a:t>
            </a:r>
          </a:p>
          <a:p>
            <a:pPr lvl="0"/>
            <a:r>
              <a:rPr lang="it-IT" b="1" dirty="0"/>
              <a:t>certificato di disabilità </a:t>
            </a:r>
            <a:r>
              <a:rPr lang="it-IT" dirty="0"/>
              <a:t>se superiore al 66%.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0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35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04800" y="890649"/>
            <a:ext cx="11677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rgbClr val="C00000"/>
                </a:solidFill>
              </a:rPr>
              <a:t>Documentazione da allegare online:</a:t>
            </a:r>
          </a:p>
        </p:txBody>
      </p:sp>
    </p:spTree>
    <p:extLst>
      <p:ext uri="{BB962C8B-B14F-4D97-AF65-F5344CB8AC3E}">
        <p14:creationId xmlns:p14="http://schemas.microsoft.com/office/powerpoint/2010/main" val="26879769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056903" y="890649"/>
            <a:ext cx="10296897" cy="5284520"/>
          </a:xfrm>
        </p:spPr>
        <p:txBody>
          <a:bodyPr>
            <a:normAutofit fontScale="77500" lnSpcReduction="20000"/>
          </a:bodyPr>
          <a:lstStyle/>
          <a:p>
            <a:pPr marL="355600" marR="320040" indent="-342900">
              <a:lnSpc>
                <a:spcPct val="101000"/>
              </a:lnSpc>
              <a:buSzPct val="106666"/>
              <a:buFont typeface="Wingdings"/>
              <a:buChar char=""/>
              <a:tabLst>
                <a:tab pos="495934" algn="l"/>
              </a:tabLst>
            </a:pPr>
            <a:endParaRPr lang="it-IT" b="1" spc="-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320040" indent="0">
              <a:lnSpc>
                <a:spcPct val="101000"/>
              </a:lnSpc>
              <a:buSzPct val="106666"/>
              <a:buNone/>
              <a:tabLst>
                <a:tab pos="495934" algn="l"/>
              </a:tabLst>
            </a:pPr>
            <a:endParaRPr lang="it-IT" b="1" spc="-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9900" marR="320040" indent="-457200" algn="just">
              <a:lnSpc>
                <a:spcPct val="101000"/>
              </a:lnSpc>
              <a:buSzPct val="106666"/>
              <a:tabLst>
                <a:tab pos="495934" algn="l"/>
              </a:tabLst>
            </a:pPr>
            <a:endParaRPr lang="it-IT" b="1" spc="-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9900" marR="320040" indent="-457200" algn="just">
              <a:lnSpc>
                <a:spcPct val="101000"/>
              </a:lnSpc>
              <a:buSzPct val="106666"/>
              <a:tabLst>
                <a:tab pos="495934" algn="l"/>
              </a:tabLst>
            </a:pPr>
            <a:r>
              <a:rPr lang="it-IT" b="1" spc="-5" dirty="0">
                <a:latin typeface="Calibri" panose="020F0502020204030204" pitchFamily="34" charset="0"/>
                <a:cs typeface="Calibri" panose="020F0502020204030204" pitchFamily="34" charset="0"/>
              </a:rPr>
              <a:t>Le candidature dovranno essere presentate entro il 20/02/2020 alle ore 10,30</a:t>
            </a:r>
            <a:r>
              <a:rPr lang="it-IT" spc="-5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12700" marR="320040" indent="0" algn="just">
              <a:lnSpc>
                <a:spcPct val="101000"/>
              </a:lnSpc>
              <a:buSzPct val="106666"/>
              <a:buNone/>
              <a:tabLst>
                <a:tab pos="495934" algn="l"/>
              </a:tabLst>
            </a:pPr>
            <a:endParaRPr lang="it-IT" spc="-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9900" marR="320040" indent="-457200" algn="just">
              <a:lnSpc>
                <a:spcPct val="101000"/>
              </a:lnSpc>
              <a:buSzPct val="106666"/>
              <a:tabLst>
                <a:tab pos="495934" algn="l"/>
              </a:tabLst>
            </a:pPr>
            <a:r>
              <a:rPr lang="it-IT" dirty="0"/>
              <a:t>Al termine della procedura lo studente dovrà inviare </a:t>
            </a:r>
            <a:r>
              <a:rPr lang="it-IT" u="sng" dirty="0"/>
              <a:t>esclusivamente</a:t>
            </a:r>
            <a:r>
              <a:rPr lang="it-IT" dirty="0"/>
              <a:t> all’indirizzo </a:t>
            </a:r>
            <a:r>
              <a:rPr lang="it-IT" b="1" u="sng" dirty="0">
                <a:hlinkClick r:id="rId3"/>
              </a:rPr>
              <a:t>domanda.erasmus@uniupo.it</a:t>
            </a:r>
            <a:r>
              <a:rPr lang="it-IT" b="1" dirty="0"/>
              <a:t>, </a:t>
            </a:r>
            <a:r>
              <a:rPr lang="it-IT" dirty="0"/>
              <a:t>la</a:t>
            </a:r>
            <a:r>
              <a:rPr lang="it-IT" b="1" dirty="0"/>
              <a:t> </a:t>
            </a:r>
            <a:r>
              <a:rPr lang="it-IT" dirty="0"/>
              <a:t>seguente documentazione </a:t>
            </a:r>
            <a:r>
              <a:rPr lang="it-IT" b="1" dirty="0"/>
              <a:t>(in PDF)</a:t>
            </a:r>
            <a:r>
              <a:rPr lang="it-IT" dirty="0"/>
              <a:t>:</a:t>
            </a:r>
          </a:p>
          <a:p>
            <a:pPr marL="0" lvl="0" indent="0">
              <a:buNone/>
            </a:pPr>
            <a:r>
              <a:rPr lang="it-IT" dirty="0"/>
              <a:t>-  modulo di candidatura (non il promemoria)</a:t>
            </a:r>
            <a:r>
              <a:rPr lang="it-IT" b="1" dirty="0"/>
              <a:t> </a:t>
            </a:r>
            <a:r>
              <a:rPr lang="it-IT" dirty="0"/>
              <a:t>corredato di  firma autografa;</a:t>
            </a:r>
          </a:p>
          <a:p>
            <a:pPr lvl="0" algn="just">
              <a:buFontTx/>
              <a:buChar char="-"/>
            </a:pPr>
            <a:r>
              <a:rPr lang="it-IT" dirty="0"/>
              <a:t>dichiarazione d’intenti per chi è attualmente iscritto ad un corso di Laurea triennale ed intenda partire nell’ambito di una Laurea Magistrale. </a:t>
            </a:r>
          </a:p>
          <a:p>
            <a:pPr lvl="0">
              <a:buFontTx/>
              <a:buChar char="-"/>
            </a:pPr>
            <a:endParaRPr lang="it-IT" spc="-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9900" marR="320040" indent="-457200" algn="just">
              <a:lnSpc>
                <a:spcPct val="101000"/>
              </a:lnSpc>
              <a:buSzPct val="106666"/>
              <a:tabLst>
                <a:tab pos="495934" algn="l"/>
              </a:tabLst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Per eventuali problemi relativi alla compilazione della domanda in INFOBOX è possibile scrivere al servizio help-desk: 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domanda.</a:t>
            </a:r>
            <a:r>
              <a:rPr lang="it-IT" b="1" u="heavy" spc="-5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erasmus@uniupo.it</a:t>
            </a:r>
            <a:r>
              <a:rPr lang="it-IT" spc="-5" dirty="0">
                <a:latin typeface="Calibri" panose="020F0502020204030204" pitchFamily="34" charset="0"/>
                <a:cs typeface="Calibri" panose="020F0502020204030204" pitchFamily="34" charset="0"/>
              </a:rPr>
              <a:t> specificando nome, cognome, numero di matricola e corso di studio.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36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265714" y="788766"/>
            <a:ext cx="53448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ATTENZIONE!</a:t>
            </a:r>
          </a:p>
        </p:txBody>
      </p:sp>
    </p:spTree>
    <p:extLst>
      <p:ext uri="{BB962C8B-B14F-4D97-AF65-F5344CB8AC3E}">
        <p14:creationId xmlns:p14="http://schemas.microsoft.com/office/powerpoint/2010/main" val="25253855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14448" y="1398113"/>
            <a:ext cx="10692741" cy="4741430"/>
          </a:xfrm>
        </p:spPr>
        <p:txBody>
          <a:bodyPr>
            <a:normAutofit fontScale="92500" lnSpcReduction="20000"/>
          </a:bodyPr>
          <a:lstStyle/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sz="3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it-IT" sz="3600" dirty="0"/>
              <a:t>E’ prevista una </a:t>
            </a:r>
            <a:r>
              <a:rPr lang="it-IT" sz="3600" b="1" dirty="0"/>
              <a:t>penale di 100€</a:t>
            </a:r>
            <a:r>
              <a:rPr lang="it-IT" sz="3600" dirty="0"/>
              <a:t> che verrà caricata in carriera per chi decida di rinunciare dopo essersi comunque iscritto al bando in oggetto (</a:t>
            </a:r>
            <a:r>
              <a:rPr lang="it-IT" sz="3600" u="sng" dirty="0"/>
              <a:t>versione definitiva della domanda di candidatura</a:t>
            </a:r>
            <a:r>
              <a:rPr lang="it-IT" sz="3600" dirty="0"/>
              <a:t>) senza un motivo rilevante e documentato. </a:t>
            </a:r>
          </a:p>
          <a:p>
            <a:pPr marL="0" indent="0" algn="just">
              <a:buNone/>
            </a:pPr>
            <a:endParaRPr lang="it-IT" sz="3500" dirty="0"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sz="3500" dirty="0">
                <a:ea typeface="Verdana" panose="020B0604030504040204" pitchFamily="34" charset="0"/>
                <a:cs typeface="Calibri" panose="020F0502020204030204" pitchFamily="34" charset="0"/>
              </a:rPr>
              <a:t>Al termine della candidatura online è necessario inviare la domanda definitiva (</a:t>
            </a:r>
            <a:r>
              <a:rPr lang="it-IT" sz="3200" b="1" dirty="0">
                <a:solidFill>
                  <a:srgbClr val="D2232A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NON IL PROMEMORIA</a:t>
            </a:r>
            <a:r>
              <a:rPr lang="it-IT" sz="3500" dirty="0">
                <a:ea typeface="Verdana" panose="020B0604030504040204" pitchFamily="34" charset="0"/>
                <a:cs typeface="Calibri" panose="020F0502020204030204" pitchFamily="34" charset="0"/>
              </a:rPr>
              <a:t>) di partecipazione a </a:t>
            </a:r>
            <a:r>
              <a:rPr lang="it-IT" sz="3500" dirty="0">
                <a:ea typeface="Verdana" panose="020B0604030504040204" pitchFamily="34" charset="0"/>
                <a:cs typeface="Calibri" panose="020F0502020204030204" pitchFamily="34" charset="0"/>
                <a:hlinkClick r:id="rId3"/>
              </a:rPr>
              <a:t>domanda.erasmus@uniupo.it</a:t>
            </a:r>
            <a:r>
              <a:rPr lang="it-IT" sz="3500" dirty="0">
                <a:ea typeface="Verdana" panose="020B0604030504040204" pitchFamily="34" charset="0"/>
                <a:cs typeface="Calibri" panose="020F0502020204030204" pitchFamily="34" charset="0"/>
              </a:rPr>
              <a:t>  entro il 20/02/2020 alle ore 10.30.</a:t>
            </a:r>
          </a:p>
          <a:p>
            <a:pPr marL="0" indent="0" algn="just">
              <a:buNone/>
            </a:pPr>
            <a:endParaRPr lang="it-IT" sz="3500" dirty="0"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37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265714" y="890648"/>
            <a:ext cx="53448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ATTENZIONE!</a:t>
            </a:r>
          </a:p>
        </p:txBody>
      </p:sp>
    </p:spTree>
    <p:extLst>
      <p:ext uri="{BB962C8B-B14F-4D97-AF65-F5344CB8AC3E}">
        <p14:creationId xmlns:p14="http://schemas.microsoft.com/office/powerpoint/2010/main" val="5833090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6293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4000" b="1" spc="-5" dirty="0">
                <a:solidFill>
                  <a:srgbClr val="D2232A"/>
                </a:solidFill>
                <a:latin typeface="+mn-lt"/>
                <a:cs typeface="Verdana"/>
              </a:rPr>
              <a:t>Graduatorie </a:t>
            </a:r>
            <a:r>
              <a:rPr lang="it-IT" sz="4000" b="1" dirty="0">
                <a:solidFill>
                  <a:srgbClr val="D2232A"/>
                </a:solidFill>
                <a:latin typeface="+mn-lt"/>
                <a:cs typeface="Verdana"/>
              </a:rPr>
              <a:t>e </a:t>
            </a:r>
            <a:r>
              <a:rPr lang="it-IT" sz="4000" b="1" spc="-5" dirty="0">
                <a:solidFill>
                  <a:srgbClr val="D2232A"/>
                </a:solidFill>
                <a:latin typeface="+mn-lt"/>
                <a:cs typeface="Verdana"/>
              </a:rPr>
              <a:t>accettazione</a:t>
            </a:r>
            <a:r>
              <a:rPr lang="it-IT" sz="4000" b="1" spc="-60" dirty="0">
                <a:solidFill>
                  <a:srgbClr val="D2232A"/>
                </a:solidFill>
                <a:latin typeface="+mn-lt"/>
                <a:cs typeface="Verdana"/>
              </a:rPr>
              <a:t> </a:t>
            </a:r>
            <a:r>
              <a:rPr lang="it-IT" sz="4000" b="1" dirty="0">
                <a:solidFill>
                  <a:srgbClr val="D2232A"/>
                </a:solidFill>
                <a:latin typeface="+mn-lt"/>
                <a:cs typeface="Verdana"/>
              </a:rPr>
              <a:t>borsa</a:t>
            </a:r>
            <a:endParaRPr lang="it-IT" sz="4000" dirty="0">
              <a:solidFill>
                <a:srgbClr val="D2232A"/>
              </a:solidFill>
              <a:latin typeface="+mn-lt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31123" y="1520042"/>
            <a:ext cx="11234553" cy="520143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lang="it-IT" sz="3200" dirty="0">
              <a:latin typeface="Times New Roman"/>
              <a:cs typeface="Times New Roman"/>
            </a:endParaRPr>
          </a:p>
          <a:p>
            <a:pPr marL="698500" indent="-685800" algn="just">
              <a:lnSpc>
                <a:spcPct val="120000"/>
              </a:lnSpc>
              <a:tabLst>
                <a:tab pos="499109" algn="l"/>
              </a:tabLst>
            </a:pPr>
            <a:r>
              <a:rPr lang="it-IT" sz="51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</a:t>
            </a:r>
            <a:r>
              <a:rPr lang="it-IT" sz="5100" b="1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raduatoria: </a:t>
            </a:r>
            <a:r>
              <a:rPr lang="it-IT" sz="5100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presumibilmente</a:t>
            </a:r>
            <a:r>
              <a:rPr lang="it-IT" sz="5100" b="1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it-IT" sz="51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entro 31/03/2020;</a:t>
            </a:r>
            <a:endParaRPr lang="it-IT" sz="4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98500" indent="-685800" algn="just">
              <a:lnSpc>
                <a:spcPct val="120000"/>
              </a:lnSpc>
              <a:tabLst>
                <a:tab pos="499109" algn="l"/>
              </a:tabLst>
            </a:pPr>
            <a:r>
              <a:rPr lang="it-IT" sz="5100" b="1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la destinazione non verrà assegnata da sistema, ma si terrà conto esclusivamente delle preferenze inserite dai candidati, fino ad esaurimento dei posti</a:t>
            </a:r>
            <a:r>
              <a:rPr lang="it-IT" sz="5100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it-IT" sz="51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98500" indent="-685800" algn="just">
              <a:lnSpc>
                <a:spcPct val="120000"/>
              </a:lnSpc>
              <a:tabLst>
                <a:tab pos="488315" algn="l"/>
              </a:tabLst>
            </a:pPr>
            <a:r>
              <a:rPr lang="it-IT" sz="5100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graduatoria </a:t>
            </a:r>
            <a:r>
              <a:rPr lang="it-IT" sz="51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 </a:t>
            </a:r>
            <a:r>
              <a:rPr lang="it-IT" sz="5100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documenti verranno pubblicati sul </a:t>
            </a:r>
            <a:r>
              <a:rPr lang="it-IT" sz="51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portale</a:t>
            </a:r>
            <a:r>
              <a:rPr lang="it-IT" sz="5100" spc="-5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it-IT" sz="5100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uniupo.it;</a:t>
            </a:r>
            <a:endParaRPr lang="it-IT" sz="51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98500" indent="-685800" algn="just">
              <a:lnSpc>
                <a:spcPct val="120000"/>
              </a:lnSpc>
              <a:tabLst>
                <a:tab pos="488315" algn="l"/>
              </a:tabLst>
            </a:pPr>
            <a:r>
              <a:rPr lang="it-IT" sz="5100" b="1" i="1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accettazione/rinuncia entro </a:t>
            </a:r>
            <a:r>
              <a:rPr lang="it-IT" sz="5100" b="1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 </a:t>
            </a:r>
            <a:r>
              <a:rPr lang="it-IT" sz="5100" b="1" i="1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giorni solari dopo</a:t>
            </a:r>
            <a:r>
              <a:rPr lang="it-IT" sz="5100" b="1" i="1" spc="-3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it-IT" sz="5100" b="1" i="1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pubblicazione con modulo che invieremo alla casella di posta istituzionale</a:t>
            </a:r>
            <a:r>
              <a:rPr lang="it-IT" sz="5100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it-IT" sz="5100" b="1" i="1" spc="-5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98500" marR="687070" indent="-685800" algn="just">
              <a:lnSpc>
                <a:spcPct val="120000"/>
              </a:lnSpc>
              <a:tabLst>
                <a:tab pos="488315" algn="l"/>
              </a:tabLst>
            </a:pPr>
            <a:r>
              <a:rPr lang="it-IT" sz="5100" spc="2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informazioni </a:t>
            </a:r>
            <a:r>
              <a:rPr lang="it-IT" sz="51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 </a:t>
            </a:r>
            <a:r>
              <a:rPr lang="it-IT" sz="5100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procedure </a:t>
            </a:r>
            <a:r>
              <a:rPr lang="it-IT" sz="51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per </a:t>
            </a:r>
            <a:r>
              <a:rPr lang="it-IT" sz="5100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studenti  </a:t>
            </a:r>
            <a:r>
              <a:rPr lang="it-IT" sz="51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vincitori verranno </a:t>
            </a:r>
            <a:r>
              <a:rPr lang="it-IT" sz="5100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pubblicate sul </a:t>
            </a:r>
            <a:r>
              <a:rPr lang="it-IT" sz="51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portale</a:t>
            </a:r>
            <a:r>
              <a:rPr lang="it-IT" sz="5100" spc="-4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www.</a:t>
            </a:r>
            <a:r>
              <a:rPr lang="it-IT" sz="5100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uniupo.it, non verranno fatte comunicazioni né personali né telefoniche.</a:t>
            </a:r>
            <a:endParaRPr lang="it-IT" sz="51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9232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93824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4000" b="1" spc="-5" dirty="0">
                <a:solidFill>
                  <a:srgbClr val="D2232A"/>
                </a:solidFill>
                <a:latin typeface="Verdana"/>
                <a:cs typeface="Verdana"/>
              </a:rPr>
              <a:t>Cosa fare PRIMA della partenza…</a:t>
            </a:r>
            <a:endParaRPr lang="it-IT" sz="4000" dirty="0">
              <a:solidFill>
                <a:srgbClr val="D2232A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2561895"/>
            <a:ext cx="10645239" cy="3637024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40"/>
              </a:spcBef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Predisporre il </a:t>
            </a:r>
            <a:r>
              <a:rPr lang="it-IT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 Agreement </a:t>
            </a: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(in formato cartaceo)</a:t>
            </a:r>
            <a:r>
              <a:rPr lang="it-IT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 il supporto dei Docenti referenti in Dipartimento;</a:t>
            </a:r>
          </a:p>
          <a:p>
            <a:pPr marL="0" indent="0">
              <a:lnSpc>
                <a:spcPct val="100000"/>
              </a:lnSpc>
              <a:spcBef>
                <a:spcPts val="40"/>
              </a:spcBef>
              <a:buNone/>
            </a:pPr>
            <a:endParaRPr lang="it-IT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40"/>
              </a:spcBef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Trasmetterne una copia all’Ufficio Erasmus e Studenti Stranieri prima della partenza per l’erogazione della borsa.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it-IT" sz="32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40"/>
              </a:spcBef>
              <a:buNone/>
            </a:pPr>
            <a:endParaRPr lang="it-IT" sz="32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40"/>
              </a:spcBef>
              <a:buNone/>
            </a:pPr>
            <a:endParaRPr lang="it-IT" sz="32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40"/>
              </a:spcBef>
              <a:buNone/>
            </a:pPr>
            <a:endParaRPr lang="it-IT"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it-IT" sz="3200" dirty="0">
              <a:latin typeface="Times New Roman"/>
              <a:cs typeface="Times New Roman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056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70111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D2232A"/>
                </a:solidFill>
                <a:latin typeface="+mn-lt"/>
              </a:rPr>
              <a:t>Dove posso trovare informazioni?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3600" b="1" dirty="0">
              <a:solidFill>
                <a:srgbClr val="D2232A"/>
              </a:solidFill>
            </a:endParaRPr>
          </a:p>
          <a:p>
            <a:pPr marL="0" indent="0">
              <a:buNone/>
            </a:pPr>
            <a:r>
              <a:rPr lang="it-IT" sz="3600" b="1" dirty="0">
                <a:solidFill>
                  <a:srgbClr val="D2232A"/>
                </a:solidFill>
              </a:rPr>
              <a:t>ESN</a:t>
            </a:r>
            <a:r>
              <a:rPr lang="it-IT" sz="3600" dirty="0"/>
              <a:t>: </a:t>
            </a:r>
            <a:r>
              <a:rPr lang="it-IT" sz="3600" b="1" dirty="0"/>
              <a:t>piemonteorientale.org - </a:t>
            </a:r>
            <a:r>
              <a:rPr lang="it-IT" sz="3600" b="1" dirty="0">
                <a:hlinkClick r:id="rId3"/>
              </a:rPr>
              <a:t>board@esnpo.org</a:t>
            </a:r>
            <a:r>
              <a:rPr lang="it-IT" sz="3600" b="1" dirty="0"/>
              <a:t> </a:t>
            </a:r>
          </a:p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b="1" dirty="0">
                <a:solidFill>
                  <a:srgbClr val="D2232A"/>
                </a:solidFill>
                <a:sym typeface="Wingdings" panose="05000000000000000000" pitchFamily="2" charset="2"/>
              </a:rPr>
              <a:t>Erasmus WIKI</a:t>
            </a:r>
            <a:r>
              <a:rPr lang="it-IT" sz="3600" dirty="0">
                <a:sym typeface="Wingdings" panose="05000000000000000000" pitchFamily="2" charset="2"/>
              </a:rPr>
              <a:t>: </a:t>
            </a:r>
            <a:r>
              <a:rPr lang="it-IT" altLang="it-IT" sz="3600" b="1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https://www.dir.uniupo.it/course/view.php?id=5309</a:t>
            </a:r>
            <a:r>
              <a:rPr lang="it-IT" altLang="it-IT" sz="3600" dirty="0"/>
              <a:t> </a:t>
            </a:r>
            <a:endParaRPr lang="it-IT" altLang="it-IT" sz="36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3600" dirty="0"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4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8077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7612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4000" b="1" spc="-5" dirty="0">
                <a:solidFill>
                  <a:srgbClr val="D2232A"/>
                </a:solidFill>
                <a:latin typeface="Verdana"/>
                <a:cs typeface="Verdana"/>
              </a:rPr>
              <a:t>Cosa fare DURANTE la mobilità…</a:t>
            </a:r>
            <a:endParaRPr lang="it-IT" sz="4000" dirty="0">
              <a:solidFill>
                <a:srgbClr val="D2232A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70017" y="1662546"/>
            <a:ext cx="11269682" cy="49757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lang="it-IT" sz="3200" dirty="0">
              <a:latin typeface="Times New Roman"/>
              <a:cs typeface="Times New Roman"/>
            </a:endParaRPr>
          </a:p>
          <a:p>
            <a:pPr marL="469900" indent="-457200" algn="just">
              <a:lnSpc>
                <a:spcPts val="3840"/>
              </a:lnSpc>
              <a:tabLst>
                <a:tab pos="499109" algn="l"/>
              </a:tabLst>
            </a:pPr>
            <a:r>
              <a:rPr lang="it-IT" sz="3200" dirty="0">
                <a:cs typeface="Verdana"/>
              </a:rPr>
              <a:t>Inviare il </a:t>
            </a:r>
            <a:r>
              <a:rPr lang="it-IT" sz="3200" b="1" dirty="0">
                <a:cs typeface="Verdana"/>
              </a:rPr>
              <a:t>certificato di permanenza </a:t>
            </a:r>
            <a:r>
              <a:rPr lang="it-IT" sz="3200" dirty="0">
                <a:cs typeface="Verdana"/>
              </a:rPr>
              <a:t>debitamente compilato entro </a:t>
            </a:r>
            <a:r>
              <a:rPr lang="it-IT" sz="3200" b="1" dirty="0">
                <a:cs typeface="Verdana"/>
              </a:rPr>
              <a:t>5 giorni </a:t>
            </a:r>
            <a:r>
              <a:rPr lang="it-IT" sz="3200" dirty="0">
                <a:cs typeface="Verdana"/>
              </a:rPr>
              <a:t>dall’arrivo presso l’Ateneo straniero a: </a:t>
            </a:r>
            <a:r>
              <a:rPr lang="it-IT" sz="3200" dirty="0">
                <a:cs typeface="Verdana"/>
                <a:hlinkClick r:id="rId3"/>
              </a:rPr>
              <a:t>erasmus@uniupo.it</a:t>
            </a:r>
            <a:r>
              <a:rPr lang="it-IT" sz="3200" dirty="0">
                <a:cs typeface="Verdana"/>
              </a:rPr>
              <a:t>;</a:t>
            </a:r>
          </a:p>
          <a:p>
            <a:pPr marL="469900" indent="-457200" algn="just">
              <a:lnSpc>
                <a:spcPts val="3840"/>
              </a:lnSpc>
              <a:tabLst>
                <a:tab pos="499109" algn="l"/>
              </a:tabLst>
            </a:pPr>
            <a:r>
              <a:rPr lang="it-IT" sz="3200" dirty="0">
                <a:cs typeface="Verdana"/>
              </a:rPr>
              <a:t>Le eventuali </a:t>
            </a:r>
            <a:r>
              <a:rPr lang="it-IT" sz="3200" b="1" dirty="0">
                <a:cs typeface="Verdana"/>
              </a:rPr>
              <a:t>modifiche</a:t>
            </a:r>
            <a:r>
              <a:rPr lang="it-IT" sz="3200" dirty="0">
                <a:cs typeface="Verdana"/>
              </a:rPr>
              <a:t> apportate al </a:t>
            </a:r>
            <a:r>
              <a:rPr lang="it-IT" sz="3200" b="1" dirty="0">
                <a:cs typeface="Verdana"/>
              </a:rPr>
              <a:t>Learning Agreement </a:t>
            </a:r>
            <a:r>
              <a:rPr lang="it-IT" sz="3200" dirty="0">
                <a:cs typeface="Verdana"/>
              </a:rPr>
              <a:t>dovranno essere </a:t>
            </a:r>
            <a:r>
              <a:rPr lang="it-IT" sz="3200" b="1" dirty="0">
                <a:cs typeface="Verdana"/>
              </a:rPr>
              <a:t>approvate</a:t>
            </a:r>
            <a:r>
              <a:rPr lang="it-IT" sz="3200" dirty="0">
                <a:cs typeface="Verdana"/>
              </a:rPr>
              <a:t> dai Docenti delegati per l’Internazionalizzazione e da un referente dell’Università estera;</a:t>
            </a:r>
          </a:p>
          <a:p>
            <a:pPr marL="469900" indent="-457200" algn="just">
              <a:lnSpc>
                <a:spcPts val="3840"/>
              </a:lnSpc>
              <a:tabLst>
                <a:tab pos="499109" algn="l"/>
              </a:tabLst>
            </a:pPr>
            <a:r>
              <a:rPr lang="it-IT" sz="3200" dirty="0">
                <a:cs typeface="Verdana"/>
              </a:rPr>
              <a:t>La richiesta di </a:t>
            </a:r>
            <a:r>
              <a:rPr lang="it-IT" sz="3200" b="1" dirty="0">
                <a:cs typeface="Verdana"/>
              </a:rPr>
              <a:t>prolungamento</a:t>
            </a:r>
            <a:r>
              <a:rPr lang="it-IT" sz="3200" dirty="0">
                <a:cs typeface="Verdana"/>
              </a:rPr>
              <a:t> deve essere inviata a </a:t>
            </a:r>
            <a:r>
              <a:rPr lang="it-IT" sz="3200" dirty="0">
                <a:cs typeface="Verdana"/>
                <a:hlinkClick r:id="rId3"/>
              </a:rPr>
              <a:t>erasmus@uniupo.it</a:t>
            </a:r>
            <a:r>
              <a:rPr lang="it-IT" sz="3200" dirty="0">
                <a:cs typeface="Verdana"/>
              </a:rPr>
              <a:t> corredata da apposito </a:t>
            </a:r>
            <a:r>
              <a:rPr lang="it-IT" sz="3200" b="1" dirty="0">
                <a:cs typeface="Verdana"/>
              </a:rPr>
              <a:t>modulo</a:t>
            </a:r>
            <a:r>
              <a:rPr lang="it-IT" sz="3200" dirty="0">
                <a:cs typeface="Verdana"/>
              </a:rPr>
              <a:t> debitamente compilato e firmato.</a:t>
            </a:r>
          </a:p>
          <a:p>
            <a:pPr marL="12700" indent="0" algn="just">
              <a:lnSpc>
                <a:spcPts val="3840"/>
              </a:lnSpc>
              <a:buNone/>
              <a:tabLst>
                <a:tab pos="499109" algn="l"/>
              </a:tabLst>
            </a:pPr>
            <a:r>
              <a:rPr lang="it-IT" sz="3600" b="1" dirty="0">
                <a:solidFill>
                  <a:srgbClr val="D2232A"/>
                </a:solidFill>
                <a:cs typeface="Verdana"/>
              </a:rPr>
              <a:t>N.B.: </a:t>
            </a:r>
            <a:r>
              <a:rPr lang="it-IT" sz="3100" dirty="0">
                <a:cs typeface="Verdana"/>
              </a:rPr>
              <a:t>Tutte le specifiche circa le procedure da seguire saranno illustrate a tempo debito.</a:t>
            </a:r>
          </a:p>
          <a:p>
            <a:pPr marL="355600" indent="-342900">
              <a:lnSpc>
                <a:spcPts val="3840"/>
              </a:lnSpc>
              <a:buFont typeface="Wingdings"/>
              <a:buChar char=""/>
              <a:tabLst>
                <a:tab pos="499109" algn="l"/>
              </a:tabLst>
            </a:pP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-50033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033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1908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199" y="6401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4000" b="1" spc="-5" dirty="0">
                <a:solidFill>
                  <a:srgbClr val="D2232A"/>
                </a:solidFill>
                <a:latin typeface="+mn-lt"/>
                <a:cs typeface="Verdana"/>
              </a:rPr>
              <a:t>Cosa fare al RIENTRO dalla mobilità…</a:t>
            </a:r>
            <a:r>
              <a:rPr lang="it-IT" sz="4000" b="1" spc="-5" dirty="0">
                <a:solidFill>
                  <a:srgbClr val="D2232A"/>
                </a:solidFill>
                <a:latin typeface="Verdana"/>
                <a:cs typeface="Verdana"/>
              </a:rPr>
              <a:t/>
            </a:r>
            <a:br>
              <a:rPr lang="it-IT" sz="4000" b="1" spc="-5" dirty="0">
                <a:solidFill>
                  <a:srgbClr val="D2232A"/>
                </a:solidFill>
                <a:latin typeface="Verdana"/>
                <a:cs typeface="Verdana"/>
              </a:rPr>
            </a:br>
            <a:endParaRPr lang="it-IT" sz="4000" dirty="0">
              <a:solidFill>
                <a:srgbClr val="D2232A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1472540"/>
            <a:ext cx="10680866" cy="488381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40"/>
              </a:spcBef>
              <a:buNone/>
            </a:pPr>
            <a:r>
              <a:rPr lang="it-IT" sz="3000" dirty="0">
                <a:ea typeface="Verdana" panose="020B0604030504040204" pitchFamily="34" charset="0"/>
                <a:cs typeface="Verdana" panose="020B0604030504040204" pitchFamily="34" charset="0"/>
              </a:rPr>
              <a:t>Consegnare l’apposita documentazione all’Ufficio Erasmus e Studenti Stranieri entro 20 giorni dal rientro in Italia:</a:t>
            </a:r>
          </a:p>
          <a:p>
            <a:pPr marL="0" indent="0" algn="just">
              <a:lnSpc>
                <a:spcPct val="100000"/>
              </a:lnSpc>
              <a:spcBef>
                <a:spcPts val="40"/>
              </a:spcBef>
              <a:buNone/>
            </a:pPr>
            <a:endParaRPr lang="it-IT" sz="3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40"/>
              </a:spcBef>
            </a:pPr>
            <a:r>
              <a:rPr lang="it-IT" sz="2600" b="1" dirty="0">
                <a:ea typeface="Verdana" panose="020B0604030504040204" pitchFamily="34" charset="0"/>
                <a:cs typeface="Verdana" panose="020B0604030504040204" pitchFamily="34" charset="0"/>
              </a:rPr>
              <a:t>Certificato di permanenza </a:t>
            </a:r>
            <a:r>
              <a:rPr lang="it-IT" sz="2600" dirty="0">
                <a:ea typeface="Verdana" panose="020B0604030504040204" pitchFamily="34" charset="0"/>
                <a:cs typeface="Verdana" panose="020B0604030504040204" pitchFamily="34" charset="0"/>
              </a:rPr>
              <a:t>con le date esatte del soggiorno estero (inizio e fine attività accademica);</a:t>
            </a:r>
          </a:p>
          <a:p>
            <a:pPr algn="just">
              <a:lnSpc>
                <a:spcPct val="100000"/>
              </a:lnSpc>
              <a:spcBef>
                <a:spcPts val="40"/>
              </a:spcBef>
            </a:pPr>
            <a:r>
              <a:rPr lang="it-IT" sz="2600" b="1" dirty="0">
                <a:ea typeface="Verdana" panose="020B0604030504040204" pitchFamily="34" charset="0"/>
                <a:cs typeface="Verdana" panose="020B0604030504040204" pitchFamily="34" charset="0"/>
              </a:rPr>
              <a:t>Learning Agreement </a:t>
            </a:r>
            <a:r>
              <a:rPr lang="it-IT" sz="2600" dirty="0">
                <a:ea typeface="Verdana" panose="020B0604030504040204" pitchFamily="34" charset="0"/>
                <a:cs typeface="Verdana" panose="020B0604030504040204" pitchFamily="34" charset="0"/>
              </a:rPr>
              <a:t>in originale, completo di firme e timbri;</a:t>
            </a:r>
          </a:p>
          <a:p>
            <a:pPr algn="just">
              <a:lnSpc>
                <a:spcPct val="100000"/>
              </a:lnSpc>
              <a:spcBef>
                <a:spcPts val="40"/>
              </a:spcBef>
            </a:pPr>
            <a:r>
              <a:rPr lang="it-IT" sz="2600" b="1" dirty="0">
                <a:ea typeface="Verdana" panose="020B0604030504040204" pitchFamily="34" charset="0"/>
                <a:cs typeface="Verdana" panose="020B0604030504040204" pitchFamily="34" charset="0"/>
              </a:rPr>
              <a:t>Dichiarazione delle attività svolte all’estero </a:t>
            </a:r>
            <a:r>
              <a:rPr lang="it-IT" sz="2600" dirty="0">
                <a:ea typeface="Verdana" panose="020B0604030504040204" pitchFamily="34" charset="0"/>
                <a:cs typeface="Verdana" panose="020B0604030504040204" pitchFamily="34" charset="0"/>
              </a:rPr>
              <a:t>(dopo la sottoscrizione del documento non è più possibile rinunciare alle votazioni conseguite all’estero);</a:t>
            </a:r>
          </a:p>
          <a:p>
            <a:pPr algn="just">
              <a:lnSpc>
                <a:spcPct val="100000"/>
              </a:lnSpc>
              <a:spcBef>
                <a:spcPts val="40"/>
              </a:spcBef>
            </a:pPr>
            <a:r>
              <a:rPr lang="it-IT" sz="2600" b="1" dirty="0" err="1">
                <a:ea typeface="Verdana" panose="020B0604030504040204" pitchFamily="34" charset="0"/>
                <a:cs typeface="Verdana" panose="020B0604030504040204" pitchFamily="34" charset="0"/>
              </a:rPr>
              <a:t>Transcript</a:t>
            </a:r>
            <a:r>
              <a:rPr lang="it-IT" sz="2600" b="1" dirty="0"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600" b="1" dirty="0" err="1">
                <a:ea typeface="Verdana" panose="020B0604030504040204" pitchFamily="34" charset="0"/>
                <a:cs typeface="Verdana" panose="020B0604030504040204" pitchFamily="34" charset="0"/>
              </a:rPr>
              <a:t>Records</a:t>
            </a:r>
            <a:r>
              <a:rPr lang="it-IT" sz="2600" dirty="0">
                <a:ea typeface="Verdana" panose="020B0604030504040204" pitchFamily="34" charset="0"/>
                <a:cs typeface="Verdana" panose="020B0604030504040204" pitchFamily="34" charset="0"/>
              </a:rPr>
              <a:t>, se già ricevuto dall’Ateneo ospitante;</a:t>
            </a:r>
          </a:p>
          <a:p>
            <a:pPr algn="just">
              <a:lnSpc>
                <a:spcPct val="100000"/>
              </a:lnSpc>
              <a:spcBef>
                <a:spcPts val="40"/>
              </a:spcBef>
            </a:pPr>
            <a:r>
              <a:rPr lang="it-IT" sz="2600" dirty="0">
                <a:ea typeface="Verdana" panose="020B0604030504040204" pitchFamily="34" charset="0"/>
                <a:cs typeface="Verdana" panose="020B0604030504040204" pitchFamily="34" charset="0"/>
              </a:rPr>
              <a:t>Schermata </a:t>
            </a:r>
            <a:r>
              <a:rPr lang="it-IT" sz="2600" b="1" dirty="0">
                <a:ea typeface="Verdana" panose="020B0604030504040204" pitchFamily="34" charset="0"/>
                <a:cs typeface="Verdana" panose="020B0604030504040204" pitchFamily="34" charset="0"/>
              </a:rPr>
              <a:t>Erasmus WIKI</a:t>
            </a:r>
            <a:r>
              <a:rPr lang="it-IT" sz="2600" dirty="0"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40"/>
              </a:spcBef>
            </a:pPr>
            <a:r>
              <a:rPr lang="it-IT" sz="2600" dirty="0">
                <a:ea typeface="Verdana" panose="020B0604030504040204" pitchFamily="34" charset="0"/>
                <a:cs typeface="Verdana" panose="020B0604030504040204" pitchFamily="34" charset="0"/>
              </a:rPr>
              <a:t>Compilare il </a:t>
            </a:r>
            <a:r>
              <a:rPr lang="it-IT" sz="2600" b="1" dirty="0">
                <a:ea typeface="Verdana" panose="020B0604030504040204" pitchFamily="34" charset="0"/>
                <a:cs typeface="Verdana" panose="020B0604030504040204" pitchFamily="34" charset="0"/>
              </a:rPr>
              <a:t>questionario EU </a:t>
            </a:r>
            <a:r>
              <a:rPr lang="it-IT" sz="2600" b="1" dirty="0" err="1">
                <a:ea typeface="Verdana" panose="020B0604030504040204" pitchFamily="34" charset="0"/>
                <a:cs typeface="Verdana" panose="020B0604030504040204" pitchFamily="34" charset="0"/>
              </a:rPr>
              <a:t>Survey</a:t>
            </a:r>
            <a:r>
              <a:rPr lang="it-IT" sz="2600" b="1" dirty="0">
                <a:ea typeface="Verdana" panose="020B0604030504040204" pitchFamily="34" charset="0"/>
                <a:cs typeface="Verdana" panose="020B0604030504040204" pitchFamily="34" charset="0"/>
              </a:rPr>
              <a:t> di </a:t>
            </a:r>
            <a:r>
              <a:rPr lang="it-IT" sz="2600" b="1" dirty="0" err="1">
                <a:ea typeface="Verdana" panose="020B0604030504040204" pitchFamily="34" charset="0"/>
                <a:cs typeface="Verdana" panose="020B0604030504040204" pitchFamily="34" charset="0"/>
              </a:rPr>
              <a:t>Mobility</a:t>
            </a:r>
            <a:r>
              <a:rPr lang="it-IT" sz="2600" b="1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600" b="1" dirty="0" err="1">
                <a:ea typeface="Verdana" panose="020B0604030504040204" pitchFamily="34" charset="0"/>
                <a:cs typeface="Verdana" panose="020B0604030504040204" pitchFamily="34" charset="0"/>
              </a:rPr>
              <a:t>Tool</a:t>
            </a:r>
            <a:r>
              <a:rPr lang="it-IT" sz="2600" dirty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40"/>
              </a:spcBef>
            </a:pPr>
            <a:endParaRPr lang="it-IT" sz="3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40"/>
              </a:spcBef>
              <a:buNone/>
            </a:pPr>
            <a:r>
              <a:rPr lang="it-IT" sz="3000" b="1" dirty="0">
                <a:solidFill>
                  <a:srgbClr val="D2232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N.B.: </a:t>
            </a:r>
            <a:r>
              <a:rPr lang="it-IT" sz="3000" dirty="0">
                <a:ea typeface="Verdana" panose="020B0604030504040204" pitchFamily="34" charset="0"/>
                <a:cs typeface="Verdana" panose="020B0604030504040204" pitchFamily="34" charset="0"/>
              </a:rPr>
              <a:t>Tutta la documentazione dovrà essere consegnata in formato </a:t>
            </a:r>
            <a:r>
              <a:rPr lang="it-IT" sz="3000" u="sng" dirty="0">
                <a:solidFill>
                  <a:srgbClr val="D2232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cartaceo e originale</a:t>
            </a:r>
            <a:r>
              <a:rPr lang="it-IT" sz="3000" dirty="0"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</a:p>
          <a:p>
            <a:pPr algn="just">
              <a:lnSpc>
                <a:spcPct val="100000"/>
              </a:lnSpc>
              <a:spcBef>
                <a:spcPts val="40"/>
              </a:spcBef>
            </a:pPr>
            <a:endParaRPr lang="it-IT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40"/>
              </a:spcBef>
            </a:pPr>
            <a:endParaRPr lang="it-IT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68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29960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3252" y="6616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6000" b="1" dirty="0">
                <a:solidFill>
                  <a:srgbClr val="D2232A"/>
                </a:solidFill>
                <a:latin typeface="+mn-lt"/>
              </a:rPr>
              <a:t>Riconoscimento esami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5389" y="1825625"/>
            <a:ext cx="9984908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40"/>
              </a:spcBef>
              <a:buNone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40"/>
              </a:spcBef>
            </a:pPr>
            <a:r>
              <a:rPr lang="it-IT" sz="3600" dirty="0"/>
              <a:t>Pieno riconoscimento accademico tramite Learning Agreement (piano di studi all’estero).</a:t>
            </a:r>
          </a:p>
          <a:p>
            <a:pPr algn="just">
              <a:lnSpc>
                <a:spcPct val="100000"/>
              </a:lnSpc>
              <a:spcBef>
                <a:spcPts val="40"/>
              </a:spcBef>
            </a:pPr>
            <a:endParaRPr lang="it-IT" sz="3600" dirty="0"/>
          </a:p>
          <a:p>
            <a:pPr algn="just">
              <a:lnSpc>
                <a:spcPct val="100000"/>
              </a:lnSpc>
              <a:spcBef>
                <a:spcPts val="40"/>
              </a:spcBef>
            </a:pPr>
            <a:r>
              <a:rPr lang="it-IT" sz="3600" dirty="0"/>
              <a:t>Attività pianificate all’estero coerenti con area disciplinare dell’accordo bilaterale.</a:t>
            </a:r>
          </a:p>
          <a:p>
            <a:pPr marL="0" indent="0" algn="just">
              <a:lnSpc>
                <a:spcPct val="100000"/>
              </a:lnSpc>
              <a:spcBef>
                <a:spcPts val="40"/>
              </a:spcBef>
              <a:buNone/>
            </a:pPr>
            <a:endParaRPr lang="it-IT" sz="36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40"/>
              </a:spcBef>
              <a:buNone/>
            </a:pPr>
            <a:r>
              <a:rPr lang="it-IT" sz="3600" dirty="0">
                <a:ea typeface="Verdana" panose="020B0604030504040204" pitchFamily="34" charset="0"/>
                <a:cs typeface="Verdana" panose="020B0604030504040204" pitchFamily="34" charset="0"/>
              </a:rPr>
              <a:t>N.B.: in caso di mancata acquisizione di </a:t>
            </a:r>
            <a:r>
              <a:rPr lang="it-IT" sz="3600" b="1" dirty="0">
                <a:ea typeface="Verdana" panose="020B0604030504040204" pitchFamily="34" charset="0"/>
                <a:cs typeface="Verdana" panose="020B0604030504040204" pitchFamily="34" charset="0"/>
              </a:rPr>
              <a:t>CFU CURRICULARI</a:t>
            </a:r>
            <a:r>
              <a:rPr lang="it-IT" sz="3600" dirty="0">
                <a:ea typeface="Verdana" panose="020B0604030504040204" pitchFamily="34" charset="0"/>
                <a:cs typeface="Verdana" panose="020B0604030504040204" pitchFamily="34" charset="0"/>
              </a:rPr>
              <a:t> la borsa dovrà essere  restituita interamente.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42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68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135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b="1" dirty="0">
                <a:solidFill>
                  <a:srgbClr val="D2232A"/>
                </a:solidFill>
                <a:latin typeface="+mn-lt"/>
              </a:rPr>
              <a:t>AON </a:t>
            </a:r>
            <a:r>
              <a:rPr lang="it-IT" b="1" dirty="0" err="1">
                <a:solidFill>
                  <a:srgbClr val="D2232A"/>
                </a:solidFill>
                <a:latin typeface="+mn-lt"/>
              </a:rPr>
              <a:t>Student</a:t>
            </a:r>
            <a:r>
              <a:rPr lang="it-IT" b="1" dirty="0">
                <a:solidFill>
                  <a:srgbClr val="D2232A"/>
                </a:solidFill>
                <a:latin typeface="+mn-lt"/>
              </a:rPr>
              <a:t> </a:t>
            </a:r>
            <a:r>
              <a:rPr lang="it-IT" b="1" dirty="0" err="1">
                <a:solidFill>
                  <a:srgbClr val="D2232A"/>
                </a:solidFill>
                <a:latin typeface="+mn-lt"/>
              </a:rPr>
              <a:t>Insurance</a:t>
            </a:r>
            <a:endParaRPr lang="it-IT" b="1" dirty="0">
              <a:solidFill>
                <a:srgbClr val="D2232A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2258" y="1825625"/>
            <a:ext cx="10541478" cy="4351338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Estensione della copertura assicurativa di Ateneo per responsabilità civile e infortuni durante l’espletamento all’estero delle attività di studio, tirocinio, ricerca per tesi.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Il broker di Ateneo, AON S.p.a., mette a disposizione una copertura sanitaria/</a:t>
            </a:r>
            <a:r>
              <a:rPr lang="it-IT" dirty="0" err="1"/>
              <a:t>multirischi</a:t>
            </a:r>
            <a:r>
              <a:rPr lang="it-IT" dirty="0"/>
              <a:t> e personale all'estero, con premio a carico del singolo soggetto aderente, attivabile dagli studenti. Info:</a:t>
            </a:r>
          </a:p>
          <a:p>
            <a:pPr marL="0" indent="0" algn="just">
              <a:buNone/>
            </a:pPr>
            <a:r>
              <a:rPr lang="it-IT" dirty="0">
                <a:hlinkClick r:id="rId3"/>
              </a:rPr>
              <a:t>https://www.uniupo.it/sites/default/files/elfinder_library/flyer_aon.pdf</a:t>
            </a:r>
            <a:r>
              <a:rPr lang="it-IT" dirty="0"/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43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68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551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D2232A"/>
                </a:solidFill>
              </a:rPr>
              <a:t>Bando Erasmus per studio </a:t>
            </a:r>
            <a:r>
              <a:rPr lang="it-IT" b="1" dirty="0" err="1">
                <a:solidFill>
                  <a:srgbClr val="D2232A"/>
                </a:solidFill>
              </a:rPr>
              <a:t>a.a</a:t>
            </a:r>
            <a:r>
              <a:rPr lang="it-IT" b="1" dirty="0">
                <a:solidFill>
                  <a:srgbClr val="D2232A"/>
                </a:solidFill>
              </a:rPr>
              <a:t>. 2020/2021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6000" b="1" dirty="0"/>
              <a:t>Per dubbi…</a:t>
            </a:r>
          </a:p>
          <a:p>
            <a:pPr marL="0" indent="0">
              <a:buNone/>
            </a:pPr>
            <a:r>
              <a:rPr lang="it-IT" sz="6000" b="1" dirty="0"/>
              <a:t> </a:t>
            </a:r>
          </a:p>
          <a:p>
            <a:pPr marL="0" indent="0" algn="ctr">
              <a:buNone/>
            </a:pPr>
            <a:r>
              <a:rPr lang="it-IT" sz="6000" b="1" dirty="0"/>
              <a:t>rivolgersi alla propria Struttura di riferimento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3065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80899" y="1915319"/>
            <a:ext cx="11001499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lang="it-IT" sz="3200" dirty="0">
              <a:latin typeface="Times New Roman"/>
              <a:cs typeface="Times New Roman"/>
            </a:endParaRPr>
          </a:p>
          <a:p>
            <a:pPr marL="0" indent="0" algn="ctr">
              <a:lnSpc>
                <a:spcPct val="100000"/>
              </a:lnSpc>
              <a:spcBef>
                <a:spcPts val="40"/>
              </a:spcBef>
              <a:buNone/>
            </a:pPr>
            <a:r>
              <a:rPr lang="it-IT" sz="44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45</a:t>
            </a:fld>
            <a:endParaRPr 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38200" y="650929"/>
            <a:ext cx="11001498" cy="1325563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Referenti per l’Internazionalizzazione</a:t>
            </a:r>
            <a:endParaRPr lang="it-IT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580899" y="2155879"/>
            <a:ext cx="1112817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700" u="sng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DISEI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Prof.ssa Paola Vola (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4"/>
              </a:rPr>
              <a:t>paola.vola@uniupo.it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– 0321375566)</a:t>
            </a:r>
          </a:p>
          <a:p>
            <a:pPr marL="0" indent="0">
              <a:buNone/>
            </a:pPr>
            <a:r>
              <a:rPr lang="it-IT" sz="2700" u="sng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MED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Prof.ssa Mara Giordano (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5"/>
              </a:rPr>
              <a:t>mara.giordano@med.uniupo.it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– 0321660637)</a:t>
            </a:r>
          </a:p>
          <a:p>
            <a:pPr marL="0" indent="0">
              <a:buNone/>
            </a:pPr>
            <a:r>
              <a:rPr lang="it-IT" sz="2700" u="sng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DISFAR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Prof. Marco </a:t>
            </a:r>
            <a:r>
              <a:rPr lang="it-IT" sz="27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Arlorio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(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6"/>
              </a:rPr>
              <a:t>marco.arlorio@uniupo.it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– 0321375772/872)</a:t>
            </a:r>
          </a:p>
          <a:p>
            <a:pPr marL="0" indent="0">
              <a:buNone/>
            </a:pPr>
            <a:r>
              <a:rPr lang="it-IT" sz="2700" u="sng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DISUM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Prof.ssa Miriam </a:t>
            </a:r>
            <a:r>
              <a:rPr lang="it-IT" sz="27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Ravetto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(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7"/>
              </a:rPr>
              <a:t>miriam.ravetto@uniupo.it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– 0161228308)</a:t>
            </a:r>
          </a:p>
          <a:p>
            <a:pPr marL="0" indent="0">
              <a:buNone/>
            </a:pPr>
            <a:r>
              <a:rPr lang="it-IT" sz="2700" u="sng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DIGSPES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Prof. Giovanni Ramello (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8"/>
              </a:rPr>
              <a:t>giovanni.ramello@uniupo.it-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0131283858)</a:t>
            </a:r>
          </a:p>
          <a:p>
            <a:pPr marL="0" indent="0">
              <a:buNone/>
            </a:pPr>
            <a:r>
              <a:rPr lang="it-IT" sz="2700" u="sng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DISIT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Prof.ssa Lavinia </a:t>
            </a:r>
            <a:r>
              <a:rPr lang="it-IT" sz="27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Egidi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(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9"/>
              </a:rPr>
              <a:t>lavinia.egidi@uniupo.it</a:t>
            </a:r>
            <a:r>
              <a:rPr lang="it-IT" sz="27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- 0131360187)</a:t>
            </a:r>
          </a:p>
        </p:txBody>
      </p:sp>
    </p:spTree>
    <p:extLst>
      <p:ext uri="{BB962C8B-B14F-4D97-AF65-F5344CB8AC3E}">
        <p14:creationId xmlns:p14="http://schemas.microsoft.com/office/powerpoint/2010/main" val="16435589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199" y="1825625"/>
            <a:ext cx="11001499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lang="it-IT" sz="3200" dirty="0">
              <a:latin typeface="Times New Roman"/>
              <a:cs typeface="Times New Roman"/>
            </a:endParaRPr>
          </a:p>
          <a:p>
            <a:pPr marL="0" indent="0" algn="ctr">
              <a:lnSpc>
                <a:spcPct val="100000"/>
              </a:lnSpc>
              <a:spcBef>
                <a:spcPts val="40"/>
              </a:spcBef>
              <a:buNone/>
            </a:pPr>
            <a:r>
              <a:rPr lang="it-IT" sz="44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6" name="Rettangolo 5"/>
          <p:cNvSpPr/>
          <p:nvPr/>
        </p:nvSpPr>
        <p:spPr>
          <a:xfrm>
            <a:off x="-1" y="-10769"/>
            <a:ext cx="12192001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46</a:t>
            </a:fld>
            <a:endParaRPr 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3128" y="650929"/>
            <a:ext cx="11863449" cy="1325563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Referenti amministrativi</a:t>
            </a:r>
            <a:endParaRPr lang="it-IT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570016" y="1825624"/>
            <a:ext cx="11103428" cy="4530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it-IT" sz="2500" u="sng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500" u="sng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DISEI</a:t>
            </a:r>
            <a:r>
              <a:rPr lang="it-IT" sz="2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Dott.ssa Alice Colombo (</a:t>
            </a:r>
            <a:r>
              <a:rPr lang="it-IT" sz="2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4"/>
              </a:rPr>
              <a:t>alice.colombo@uniupo.it</a:t>
            </a:r>
            <a:r>
              <a:rPr lang="it-IT" sz="2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– 0321375525)</a:t>
            </a:r>
          </a:p>
          <a:p>
            <a:pPr marL="0" indent="0" algn="just">
              <a:buNone/>
            </a:pPr>
            <a:r>
              <a:rPr lang="it-IT" sz="2500" u="sng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MED</a:t>
            </a:r>
            <a:r>
              <a:rPr lang="it-IT" sz="2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Dott.ssa Daniela Gentile (</a:t>
            </a:r>
            <a:r>
              <a:rPr lang="it-IT" sz="2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5"/>
              </a:rPr>
              <a:t>daniela.gentile@uniupo.it</a:t>
            </a:r>
            <a:r>
              <a:rPr lang="it-IT" sz="2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– 0321660572)</a:t>
            </a:r>
          </a:p>
          <a:p>
            <a:pPr marL="0" indent="0" algn="just">
              <a:buNone/>
            </a:pPr>
            <a:r>
              <a:rPr lang="it-IT" sz="2500" u="sng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DISFAR</a:t>
            </a:r>
            <a:r>
              <a:rPr lang="it-IT" sz="2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Dott.ssa Chiara Gabellieri (</a:t>
            </a:r>
            <a:r>
              <a:rPr lang="it-IT" sz="2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6"/>
              </a:rPr>
              <a:t>chiara.gabellieri@uniupo.it</a:t>
            </a:r>
            <a:r>
              <a:rPr lang="it-IT" sz="2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–  0321375625)</a:t>
            </a:r>
          </a:p>
          <a:p>
            <a:pPr marL="0" indent="0" algn="just">
              <a:buNone/>
            </a:pPr>
            <a:r>
              <a:rPr lang="it-IT" sz="2500" u="sng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DISUM</a:t>
            </a:r>
            <a:r>
              <a:rPr lang="it-IT" sz="2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Dott.ssa Ombretta </a:t>
            </a:r>
            <a:r>
              <a:rPr lang="it-IT" sz="25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Finotello</a:t>
            </a:r>
            <a:r>
              <a:rPr lang="it-IT" sz="2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(</a:t>
            </a:r>
            <a:r>
              <a:rPr lang="it-IT" sz="2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7"/>
              </a:rPr>
              <a:t>ombretta.finotello@uniupo.it</a:t>
            </a:r>
            <a:r>
              <a:rPr lang="it-IT" sz="2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–  0161228231)</a:t>
            </a:r>
          </a:p>
          <a:p>
            <a:pPr marL="0" indent="0" algn="just">
              <a:buNone/>
            </a:pPr>
            <a:r>
              <a:rPr lang="it-IT" sz="2500" u="sng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DIGSPES</a:t>
            </a:r>
            <a:r>
              <a:rPr lang="it-IT" sz="2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Dott.ssa Cinzia Chiarella (</a:t>
            </a:r>
            <a:r>
              <a:rPr lang="it-IT" sz="2500" u="sng" dirty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cinzia.chiarella@uniupo.it</a:t>
            </a:r>
            <a:r>
              <a:rPr lang="it-IT" sz="2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– 0131283754)</a:t>
            </a:r>
          </a:p>
          <a:p>
            <a:pPr marL="0" indent="0" algn="just">
              <a:buNone/>
            </a:pPr>
            <a:r>
              <a:rPr lang="it-IT" sz="2500" u="sng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DISIT</a:t>
            </a:r>
            <a:r>
              <a:rPr lang="it-IT" sz="2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Dott.ssa Michela Gobbi (</a:t>
            </a:r>
            <a:r>
              <a:rPr lang="it-IT" sz="2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8"/>
              </a:rPr>
              <a:t>michela.gobbi@uniupo.it</a:t>
            </a:r>
            <a:r>
              <a:rPr lang="it-IT" sz="2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– 0131360387)</a:t>
            </a:r>
          </a:p>
        </p:txBody>
      </p:sp>
    </p:spTree>
    <p:extLst>
      <p:ext uri="{BB962C8B-B14F-4D97-AF65-F5344CB8AC3E}">
        <p14:creationId xmlns:p14="http://schemas.microsoft.com/office/powerpoint/2010/main" val="25705366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199" y="1825625"/>
            <a:ext cx="11001499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lang="it-IT" sz="3200" dirty="0">
              <a:latin typeface="Times New Roman"/>
              <a:cs typeface="Times New Roman"/>
            </a:endParaRPr>
          </a:p>
          <a:p>
            <a:pPr marL="0" indent="0" algn="ctr">
              <a:lnSpc>
                <a:spcPct val="100000"/>
              </a:lnSpc>
              <a:spcBef>
                <a:spcPts val="40"/>
              </a:spcBef>
              <a:buNone/>
            </a:pPr>
            <a:r>
              <a:rPr lang="it-IT" sz="44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47</a:t>
            </a:fld>
            <a:endParaRPr lang="it-IT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04800" y="756580"/>
            <a:ext cx="1111096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Ufficio Erasmus e Studenti Stranieri</a:t>
            </a:r>
          </a:p>
          <a:p>
            <a:r>
              <a:rPr lang="it-IT" sz="32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Palazzo del Rettorato</a:t>
            </a:r>
          </a:p>
          <a:p>
            <a:r>
              <a:rPr lang="it-IT" sz="32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Via Duomo 6 </a:t>
            </a:r>
          </a:p>
          <a:p>
            <a:r>
              <a:rPr lang="it-IT" sz="32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13100 Vercelli</a:t>
            </a:r>
          </a:p>
          <a:p>
            <a:r>
              <a:rPr lang="it-IT" sz="32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Telefono: 0161 261552/523</a:t>
            </a:r>
          </a:p>
          <a:p>
            <a:r>
              <a:rPr lang="it-IT" sz="32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E-mail: </a:t>
            </a:r>
            <a:r>
              <a:rPr lang="it-IT" sz="32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4"/>
              </a:rPr>
              <a:t>erasmus@uniupo.it</a:t>
            </a:r>
            <a:endParaRPr lang="it-IT" sz="32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it-IT" sz="32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Ricevimento: dal Lunedì al Venerdì dalle 9,30 alle 11,30</a:t>
            </a:r>
          </a:p>
          <a:p>
            <a:r>
              <a:rPr lang="it-IT" sz="32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Tutta </a:t>
            </a:r>
            <a:r>
              <a:rPr lang="it-IT" sz="3200" b="1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la</a:t>
            </a:r>
            <a:r>
              <a:rPr lang="it-IT" sz="3200" b="1" spc="-2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it-IT" sz="3200" b="1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documentazione </a:t>
            </a:r>
            <a:r>
              <a:rPr lang="it-IT" sz="32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è </a:t>
            </a:r>
            <a:r>
              <a:rPr lang="it-IT" sz="3200" b="1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disponibile sul </a:t>
            </a:r>
            <a:r>
              <a:rPr lang="it-IT" sz="32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sito di </a:t>
            </a:r>
            <a:r>
              <a:rPr lang="it-IT" sz="3200" b="1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Ateneo  </a:t>
            </a:r>
            <a:r>
              <a:rPr lang="it-IT" sz="3200" b="1" u="heavy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5"/>
              </a:rPr>
              <a:t>www.uniupo.it </a:t>
            </a:r>
            <a:r>
              <a:rPr lang="it-IT" sz="32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it-IT" sz="3200" b="1" spc="-5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 verrà aggiornata periodicamente.</a:t>
            </a:r>
          </a:p>
          <a:p>
            <a:endParaRPr lang="it-I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5779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199" y="1825625"/>
            <a:ext cx="11001499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lang="it-IT" sz="32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40"/>
              </a:spcBef>
              <a:buNone/>
            </a:pPr>
            <a:endParaRPr lang="it-IT" sz="32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40"/>
              </a:spcBef>
              <a:buNone/>
            </a:pPr>
            <a:r>
              <a:rPr lang="it-IT" sz="6600" b="1" dirty="0">
                <a:cs typeface="Times New Roman"/>
              </a:rPr>
              <a:t>Spazio alle domande …</a:t>
            </a:r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48</a:t>
            </a:fld>
            <a:endParaRPr lang="it-IT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04800" y="756580"/>
            <a:ext cx="111109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200" y="908980"/>
            <a:ext cx="111109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09600" y="1061380"/>
            <a:ext cx="11110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rgbClr val="D2232A"/>
                </a:solidFill>
                <a:latin typeface="Calibri Light" panose="020F0302020204030204"/>
                <a:ea typeface="+mj-ea"/>
                <a:cs typeface="+mj-cs"/>
              </a:rPr>
              <a:t>Bando Erasmus per studio </a:t>
            </a:r>
            <a:r>
              <a:rPr lang="it-IT" sz="4400" b="1" dirty="0" err="1">
                <a:solidFill>
                  <a:srgbClr val="D2232A"/>
                </a:solidFill>
                <a:latin typeface="Calibri Light" panose="020F0302020204030204"/>
                <a:ea typeface="+mj-ea"/>
                <a:cs typeface="+mj-cs"/>
              </a:rPr>
              <a:t>a.a</a:t>
            </a:r>
            <a:r>
              <a:rPr lang="it-IT" sz="4400" b="1" dirty="0">
                <a:solidFill>
                  <a:srgbClr val="D2232A"/>
                </a:solidFill>
                <a:latin typeface="Calibri Light" panose="020F0302020204030204"/>
                <a:ea typeface="+mj-ea"/>
                <a:cs typeface="+mj-cs"/>
              </a:rPr>
              <a:t>. 2020/2021</a:t>
            </a:r>
            <a:endParaRPr lang="it-IT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2072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199" y="1825625"/>
            <a:ext cx="11001499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lang="it-IT" sz="3200" dirty="0">
              <a:latin typeface="Times New Roman"/>
              <a:cs typeface="Times New Roman"/>
            </a:endParaRP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378859" y="1479007"/>
            <a:ext cx="8231741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8800" b="1" cap="none" spc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D2232A"/>
                </a:solidFill>
                <a:effectLst/>
              </a:rPr>
              <a:t>BUON ERASMUS </a:t>
            </a:r>
          </a:p>
          <a:p>
            <a:pPr algn="ctr"/>
            <a:r>
              <a:rPr lang="it-IT" sz="8800" b="1" cap="none" spc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D2232A"/>
                </a:solidFill>
                <a:effectLst/>
              </a:rPr>
              <a:t>A TUTTI!</a:t>
            </a:r>
          </a:p>
        </p:txBody>
      </p:sp>
      <p:pic>
        <p:nvPicPr>
          <p:cNvPr id="21506" name="Picture 2" descr="http://www.igarzignano.it/wp-content/uploads/2015/02/erasmu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45590">
            <a:off x="770042" y="4814735"/>
            <a:ext cx="3364675" cy="13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http://www.italents.org/wp-content/uploads/2014/11/keep-calm-and-enjoy-erasmus-plus-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3556">
            <a:off x="8749518" y="1438812"/>
            <a:ext cx="2812794" cy="3164393"/>
          </a:xfrm>
          <a:prstGeom prst="rect">
            <a:avLst/>
          </a:prstGeom>
          <a:solidFill>
            <a:srgbClr val="D2232A"/>
          </a:solidFill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49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671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990600" y="650929"/>
            <a:ext cx="10515600" cy="5579390"/>
          </a:xfrm>
        </p:spPr>
        <p:txBody>
          <a:bodyPr/>
          <a:lstStyle/>
          <a:p>
            <a:pPr marL="927100" marR="5080" indent="-818515">
              <a:lnSpc>
                <a:spcPct val="100000"/>
              </a:lnSpc>
            </a:pPr>
            <a:r>
              <a:rPr lang="it-IT" dirty="0">
                <a:solidFill>
                  <a:srgbClr val="C00000"/>
                </a:solidFill>
              </a:rPr>
              <a:t/>
            </a:r>
            <a:br>
              <a:rPr lang="it-IT" dirty="0">
                <a:solidFill>
                  <a:srgbClr val="C00000"/>
                </a:solidFill>
              </a:rPr>
            </a:b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6"/>
          <p:cNvSpPr/>
          <p:nvPr/>
        </p:nvSpPr>
        <p:spPr>
          <a:xfrm>
            <a:off x="2327358" y="737737"/>
            <a:ext cx="784208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6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ESN Piemonte Orientale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5</a:t>
            </a:fld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351809" y="1859811"/>
            <a:ext cx="1015439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2000" b="1" dirty="0"/>
              <a:t>Erasmus </a:t>
            </a:r>
            <a:r>
              <a:rPr lang="it-IT" sz="2000" b="1" dirty="0" err="1"/>
              <a:t>Student</a:t>
            </a:r>
            <a:r>
              <a:rPr lang="it-IT" sz="2000" b="1" dirty="0"/>
              <a:t> Network </a:t>
            </a:r>
            <a:r>
              <a:rPr lang="it-IT" sz="2000" dirty="0"/>
              <a:t>(</a:t>
            </a:r>
            <a:r>
              <a:rPr lang="it-IT" sz="2000" b="1" dirty="0"/>
              <a:t>ESN</a:t>
            </a:r>
            <a:r>
              <a:rPr lang="it-IT" sz="2000" dirty="0"/>
              <a:t>) è un’associazione studentesca riconosciuta dalla Commissione Europea,  il cui scopo è quello di supportare e diffondere la mobilità studentesca.</a:t>
            </a:r>
          </a:p>
          <a:p>
            <a:pPr lvl="0" algn="just"/>
            <a:r>
              <a:rPr lang="it-IT" sz="2000" dirty="0"/>
              <a:t>È presente in </a:t>
            </a:r>
            <a:r>
              <a:rPr lang="it-IT" sz="2000" b="1" dirty="0"/>
              <a:t>42</a:t>
            </a:r>
            <a:r>
              <a:rPr lang="it-IT" sz="2000" dirty="0"/>
              <a:t> città italiane, con </a:t>
            </a:r>
            <a:r>
              <a:rPr lang="it-IT" sz="2000" b="1" dirty="0"/>
              <a:t>49</a:t>
            </a:r>
            <a:r>
              <a:rPr lang="it-IT" sz="2000" dirty="0"/>
              <a:t> sezioni e </a:t>
            </a:r>
            <a:r>
              <a:rPr lang="it-IT" sz="2000" b="1" dirty="0"/>
              <a:t>1500</a:t>
            </a:r>
            <a:r>
              <a:rPr lang="it-IT" sz="2000" dirty="0"/>
              <a:t> volontari che si occupano di oltre </a:t>
            </a:r>
            <a:r>
              <a:rPr lang="it-IT" sz="2000" b="1" dirty="0"/>
              <a:t>20.000</a:t>
            </a:r>
            <a:r>
              <a:rPr lang="it-IT" sz="2000" dirty="0"/>
              <a:t> giovani studenti Erasmus.</a:t>
            </a:r>
          </a:p>
          <a:p>
            <a:pPr lvl="0" algn="just"/>
            <a:endParaRPr lang="it-IT" sz="2000" dirty="0"/>
          </a:p>
          <a:p>
            <a:pPr algn="just"/>
            <a:r>
              <a:rPr lang="it-IT" sz="2000" b="1" dirty="0"/>
              <a:t>Attività principali:</a:t>
            </a:r>
            <a:endParaRPr lang="it-IT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000" dirty="0" err="1"/>
              <a:t>Pick</a:t>
            </a:r>
            <a:r>
              <a:rPr lang="it-IT" sz="2000" dirty="0"/>
              <a:t> up e </a:t>
            </a:r>
            <a:r>
              <a:rPr lang="it-IT" sz="2000" dirty="0" err="1"/>
              <a:t>housing</a:t>
            </a:r>
            <a:r>
              <a:rPr lang="it-IT" sz="2000" dirty="0"/>
              <a:t>;		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Organizzazione di viaggi;	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Tandem linguistici;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Eventi sportivi;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000" dirty="0" err="1"/>
              <a:t>Socialerasmus</a:t>
            </a:r>
            <a:r>
              <a:rPr lang="it-IT" sz="2000" dirty="0"/>
              <a:t>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Erasmus in Schools;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Feste	;	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…….e tanto altro!!</a:t>
            </a:r>
          </a:p>
          <a:p>
            <a:pPr lvl="0" algn="just"/>
            <a:endParaRPr lang="it-IT" sz="2000" dirty="0"/>
          </a:p>
          <a:p>
            <a:pPr lvl="0" algn="just"/>
            <a:endParaRPr lang="it-IT" dirty="0"/>
          </a:p>
          <a:p>
            <a:pPr lvl="0"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3941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990600" y="650929"/>
            <a:ext cx="10515600" cy="5579390"/>
          </a:xfrm>
        </p:spPr>
        <p:txBody>
          <a:bodyPr/>
          <a:lstStyle/>
          <a:p>
            <a:pPr marL="927100" marR="5080" indent="-818515">
              <a:lnSpc>
                <a:spcPct val="100000"/>
              </a:lnSpc>
            </a:pPr>
            <a:r>
              <a:rPr lang="it-IT" dirty="0">
                <a:solidFill>
                  <a:srgbClr val="C00000"/>
                </a:solidFill>
              </a:rPr>
              <a:t/>
            </a:r>
            <a:br>
              <a:rPr lang="it-IT" dirty="0">
                <a:solidFill>
                  <a:srgbClr val="C00000"/>
                </a:solidFill>
              </a:rPr>
            </a:b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6"/>
          <p:cNvSpPr/>
          <p:nvPr/>
        </p:nvSpPr>
        <p:spPr>
          <a:xfrm>
            <a:off x="2327358" y="824544"/>
            <a:ext cx="784208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6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ESN</a:t>
            </a:r>
            <a:r>
              <a:rPr lang="it-IT" sz="6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t-IT" sz="6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Piemonte</a:t>
            </a:r>
            <a:r>
              <a:rPr lang="it-IT" sz="6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t-IT" sz="6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Orientale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6</a:t>
            </a:fld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745673" y="2024873"/>
            <a:ext cx="903712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2800" dirty="0"/>
              <a:t>Offre il servizio «</a:t>
            </a:r>
            <a:r>
              <a:rPr lang="it-IT" sz="2800" dirty="0" err="1"/>
              <a:t>Ask</a:t>
            </a:r>
            <a:r>
              <a:rPr lang="it-IT" sz="2800" dirty="0"/>
              <a:t> Erasmus» che vi consente di mettervi in contatto con studenti, anche di altri Atenei, che hanno già vissuto un’esperienza di mobilità nell’ambito del Bando Erasmus+.</a:t>
            </a:r>
          </a:p>
          <a:p>
            <a:pPr lvl="0"/>
            <a:endParaRPr lang="it-IT" sz="2800" dirty="0"/>
          </a:p>
          <a:p>
            <a:pPr lvl="0"/>
            <a:r>
              <a:rPr lang="it-IT" sz="2800" dirty="0"/>
              <a:t>Email: </a:t>
            </a:r>
            <a:r>
              <a:rPr lang="it-IT" sz="2800" b="1" dirty="0"/>
              <a:t>board@esnpo.org</a:t>
            </a:r>
          </a:p>
          <a:p>
            <a:pPr lvl="0"/>
            <a:r>
              <a:rPr lang="en-GB" sz="2800" dirty="0"/>
              <a:t>Facebook: Erasmus Student Network </a:t>
            </a:r>
            <a:r>
              <a:rPr lang="en-GB" sz="2800" dirty="0" err="1"/>
              <a:t>Piemonte</a:t>
            </a:r>
            <a:r>
              <a:rPr lang="en-GB" sz="2800" dirty="0"/>
              <a:t> Orientale</a:t>
            </a:r>
            <a:endParaRPr lang="it-IT" sz="2800" dirty="0"/>
          </a:p>
          <a:p>
            <a:pPr lvl="0"/>
            <a:r>
              <a:rPr lang="it-IT" sz="2800" dirty="0"/>
              <a:t>Web: </a:t>
            </a:r>
            <a:r>
              <a:rPr lang="it-IT" sz="2800" b="1" dirty="0"/>
              <a:t>piemonteorientale.org</a:t>
            </a:r>
            <a:endParaRPr lang="it-IT" sz="2800" dirty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3781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6401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5400" b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Programma Erasmus +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2005012"/>
            <a:ext cx="11222182" cy="4351338"/>
          </a:xfrm>
        </p:spPr>
        <p:txBody>
          <a:bodyPr>
            <a:normAutofit/>
          </a:bodyPr>
          <a:lstStyle/>
          <a:p>
            <a:pPr marL="12065" marR="2237740" indent="0" algn="just">
              <a:lnSpc>
                <a:spcPct val="100000"/>
              </a:lnSpc>
              <a:buNone/>
            </a:pPr>
            <a:endParaRPr lang="it-IT" sz="1800" spc="-10" dirty="0">
              <a:cs typeface="Verdana"/>
            </a:endParaRPr>
          </a:p>
          <a:p>
            <a:pPr marL="12065" marR="2237740" indent="0" algn="just">
              <a:lnSpc>
                <a:spcPct val="100000"/>
              </a:lnSpc>
              <a:buNone/>
            </a:pPr>
            <a:r>
              <a:rPr lang="it-IT" sz="4000" spc="-10" dirty="0">
                <a:cs typeface="Verdana"/>
              </a:rPr>
              <a:t>Dal 2014 </a:t>
            </a:r>
            <a:r>
              <a:rPr lang="it-IT" sz="4000" spc="-15" dirty="0">
                <a:cs typeface="Verdana"/>
              </a:rPr>
              <a:t>nuovo  </a:t>
            </a:r>
            <a:r>
              <a:rPr lang="it-IT" sz="4000" spc="-10" dirty="0">
                <a:cs typeface="Verdana"/>
              </a:rPr>
              <a:t>programma </a:t>
            </a:r>
            <a:r>
              <a:rPr lang="it-IT" sz="4000" dirty="0">
                <a:cs typeface="Verdana"/>
              </a:rPr>
              <a:t>UE</a:t>
            </a:r>
            <a:r>
              <a:rPr lang="it-IT" sz="4000" spc="-50" dirty="0">
                <a:cs typeface="Verdana"/>
              </a:rPr>
              <a:t> </a:t>
            </a:r>
            <a:r>
              <a:rPr lang="it-IT" sz="4000" spc="-15" dirty="0">
                <a:cs typeface="Verdana"/>
              </a:rPr>
              <a:t>Erasmus+.</a:t>
            </a:r>
            <a:endParaRPr lang="it-IT" sz="4000" dirty="0">
              <a:cs typeface="Verdana"/>
            </a:endParaRPr>
          </a:p>
          <a:p>
            <a:pPr marL="12065" marR="5080" indent="0">
              <a:lnSpc>
                <a:spcPct val="100000"/>
              </a:lnSpc>
              <a:buNone/>
            </a:pPr>
            <a:endParaRPr lang="it-IT" sz="1600" spc="-35" dirty="0">
              <a:cs typeface="Verdana"/>
            </a:endParaRPr>
          </a:p>
          <a:p>
            <a:pPr marL="12065" marR="5080" indent="0">
              <a:lnSpc>
                <a:spcPct val="100000"/>
              </a:lnSpc>
              <a:buNone/>
            </a:pPr>
            <a:r>
              <a:rPr lang="it-IT" sz="4000" spc="-35" dirty="0">
                <a:cs typeface="Verdana"/>
              </a:rPr>
              <a:t>L’Erasmus+ </a:t>
            </a:r>
            <a:r>
              <a:rPr lang="it-IT" sz="4000" dirty="0">
                <a:cs typeface="Verdana"/>
              </a:rPr>
              <a:t>ha </a:t>
            </a:r>
            <a:r>
              <a:rPr lang="it-IT" sz="4000" spc="-5" dirty="0">
                <a:cs typeface="Verdana"/>
              </a:rPr>
              <a:t>apportato modifiche  sostanziali, quali la ripetibilità  </a:t>
            </a:r>
            <a:r>
              <a:rPr lang="it-IT" sz="4000" spc="-10" dirty="0">
                <a:cs typeface="Verdana"/>
              </a:rPr>
              <a:t>dell’Erasmus </a:t>
            </a:r>
            <a:r>
              <a:rPr lang="it-IT" sz="4000" dirty="0">
                <a:cs typeface="Verdana"/>
              </a:rPr>
              <a:t>per </a:t>
            </a:r>
            <a:r>
              <a:rPr lang="it-IT" sz="4000" spc="-5" dirty="0">
                <a:cs typeface="Verdana"/>
              </a:rPr>
              <a:t>studio </a:t>
            </a:r>
            <a:r>
              <a:rPr lang="it-IT" sz="4000" dirty="0">
                <a:cs typeface="Verdana"/>
              </a:rPr>
              <a:t>e </a:t>
            </a:r>
            <a:r>
              <a:rPr lang="it-IT" sz="4000" spc="-5" dirty="0">
                <a:cs typeface="Verdana"/>
              </a:rPr>
              <a:t>tirocinio  </a:t>
            </a:r>
            <a:r>
              <a:rPr lang="it-IT" sz="4000" spc="-15" dirty="0">
                <a:cs typeface="Verdana"/>
              </a:rPr>
              <a:t>durante </a:t>
            </a:r>
            <a:r>
              <a:rPr lang="it-IT" sz="4000" spc="-5" dirty="0">
                <a:cs typeface="Verdana"/>
              </a:rPr>
              <a:t>il percorso</a:t>
            </a:r>
            <a:r>
              <a:rPr lang="it-IT" sz="4000" spc="-35" dirty="0">
                <a:cs typeface="Verdana"/>
              </a:rPr>
              <a:t> </a:t>
            </a:r>
            <a:r>
              <a:rPr lang="it-IT" sz="4000" spc="-5" dirty="0">
                <a:cs typeface="Verdana"/>
              </a:rPr>
              <a:t>accademico.</a:t>
            </a:r>
            <a:endParaRPr lang="it-IT" sz="4000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7088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021278" y="1223158"/>
            <a:ext cx="10248405" cy="5133192"/>
          </a:xfrm>
        </p:spPr>
        <p:txBody>
          <a:bodyPr/>
          <a:lstStyle/>
          <a:p>
            <a:pPr marL="0" indent="0" algn="just">
              <a:buNone/>
            </a:pPr>
            <a:endParaRPr lang="it-IT" sz="3200" spc="-3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4800" spc="-35" dirty="0">
                <a:latin typeface="Calibri" panose="020F0502020204030204" pitchFamily="34" charset="0"/>
                <a:cs typeface="Calibri" panose="020F0502020204030204" pitchFamily="34" charset="0"/>
              </a:rPr>
              <a:t>L’Erasmus+ ai fini di </a:t>
            </a:r>
            <a:r>
              <a:rPr lang="it-IT" sz="4800" spc="-5" dirty="0">
                <a:latin typeface="Calibri" panose="020F0502020204030204" pitchFamily="34" charset="0"/>
                <a:cs typeface="Calibri" panose="020F0502020204030204" pitchFamily="34" charset="0"/>
              </a:rPr>
              <a:t>studio </a:t>
            </a:r>
            <a:r>
              <a:rPr lang="it-IT" sz="4800" dirty="0">
                <a:latin typeface="Calibri" panose="020F0502020204030204" pitchFamily="34" charset="0"/>
                <a:cs typeface="Calibri" panose="020F0502020204030204" pitchFamily="34" charset="0"/>
              </a:rPr>
              <a:t>consente </a:t>
            </a:r>
            <a:r>
              <a:rPr lang="it-IT" sz="4800" spc="-5" dirty="0">
                <a:latin typeface="Calibri" panose="020F0502020204030204" pitchFamily="34" charset="0"/>
                <a:cs typeface="Calibri" panose="020F0502020204030204" pitchFamily="34" charset="0"/>
              </a:rPr>
              <a:t>agli  studenti universitari </a:t>
            </a:r>
            <a:r>
              <a:rPr lang="it-IT" sz="4800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4800" spc="-5" dirty="0">
                <a:latin typeface="Calibri" panose="020F0502020204030204" pitchFamily="34" charset="0"/>
                <a:cs typeface="Calibri" panose="020F0502020204030204" pitchFamily="34" charset="0"/>
              </a:rPr>
              <a:t>di svolgere </a:t>
            </a:r>
            <a:r>
              <a:rPr lang="it-IT" sz="4800" dirty="0">
                <a:latin typeface="Calibri" panose="020F0502020204030204" pitchFamily="34" charset="0"/>
                <a:cs typeface="Calibri" panose="020F0502020204030204" pitchFamily="34" charset="0"/>
              </a:rPr>
              <a:t>un  </a:t>
            </a:r>
            <a:r>
              <a:rPr lang="it-IT" sz="4800" b="1" u="sng" spc="-5" dirty="0">
                <a:latin typeface="Calibri" panose="020F0502020204030204" pitchFamily="34" charset="0"/>
                <a:cs typeface="Calibri" panose="020F0502020204030204" pitchFamily="34" charset="0"/>
              </a:rPr>
              <a:t>periodo di studio all’estero</a:t>
            </a:r>
            <a:r>
              <a:rPr lang="it-IT" sz="4800" b="1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4800" dirty="0">
                <a:latin typeface="Calibri" panose="020F0502020204030204" pitchFamily="34" charset="0"/>
                <a:cs typeface="Calibri" panose="020F0502020204030204" pitchFamily="34" charset="0"/>
              </a:rPr>
              <a:t>presso un  </a:t>
            </a:r>
            <a:r>
              <a:rPr lang="it-IT" sz="4800" spc="-10" dirty="0">
                <a:latin typeface="Calibri" panose="020F0502020204030204" pitchFamily="34" charset="0"/>
                <a:cs typeface="Calibri" panose="020F0502020204030204" pitchFamily="34" charset="0"/>
              </a:rPr>
              <a:t>Ateneo straniero </a:t>
            </a:r>
            <a:r>
              <a:rPr lang="it-IT" sz="4800" dirty="0">
                <a:latin typeface="Calibri" panose="020F0502020204030204" pitchFamily="34" charset="0"/>
                <a:cs typeface="Calibri" panose="020F0502020204030204" pitchFamily="34" charset="0"/>
              </a:rPr>
              <a:t>che </a:t>
            </a:r>
            <a:r>
              <a:rPr lang="it-IT" sz="4800" spc="-5" dirty="0">
                <a:latin typeface="Calibri" panose="020F0502020204030204" pitchFamily="34" charset="0"/>
                <a:cs typeface="Calibri" panose="020F0502020204030204" pitchFamily="34" charset="0"/>
              </a:rPr>
              <a:t>abbia firmato </a:t>
            </a:r>
            <a:r>
              <a:rPr lang="it-IT" sz="4800" dirty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it-IT" sz="4800" b="1" u="sng" dirty="0">
                <a:latin typeface="Calibri" panose="020F0502020204030204" pitchFamily="34" charset="0"/>
                <a:cs typeface="Calibri" panose="020F0502020204030204" pitchFamily="34" charset="0"/>
              </a:rPr>
              <a:t>accordo  </a:t>
            </a:r>
            <a:r>
              <a:rPr lang="it-IT" sz="4800" b="1" u="sng" spc="-10" dirty="0">
                <a:latin typeface="Calibri" panose="020F0502020204030204" pitchFamily="34" charset="0"/>
                <a:cs typeface="Calibri" panose="020F0502020204030204" pitchFamily="34" charset="0"/>
              </a:rPr>
              <a:t>inter-istituzionale</a:t>
            </a:r>
            <a:r>
              <a:rPr lang="it-IT" sz="48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4800" spc="-5" dirty="0">
                <a:latin typeface="Calibri" panose="020F0502020204030204" pitchFamily="34" charset="0"/>
                <a:cs typeface="Calibri" panose="020F0502020204030204" pitchFamily="34" charset="0"/>
              </a:rPr>
              <a:t>con</a:t>
            </a:r>
            <a:r>
              <a:rPr lang="it-IT" sz="48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4800" spc="-5" dirty="0">
                <a:latin typeface="Calibri" panose="020F0502020204030204" pitchFamily="34" charset="0"/>
                <a:cs typeface="Calibri" panose="020F0502020204030204" pitchFamily="34" charset="0"/>
              </a:rPr>
              <a:t>UPO.</a:t>
            </a:r>
            <a:endParaRPr lang="it-IT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8679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6509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4800" b="1" dirty="0">
                <a:solidFill>
                  <a:srgbClr val="C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Requisiti per presentare</a:t>
            </a:r>
            <a:r>
              <a:rPr lang="it-IT" sz="4800" b="1" spc="-170" dirty="0">
                <a:solidFill>
                  <a:srgbClr val="C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4800" b="1" spc="-5" dirty="0">
                <a:solidFill>
                  <a:srgbClr val="C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domanda</a:t>
            </a:r>
            <a:endParaRPr lang="it-IT" sz="4800" b="1" dirty="0">
              <a:solidFill>
                <a:srgbClr val="C000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1816925"/>
            <a:ext cx="10704616" cy="4728173"/>
          </a:xfrm>
        </p:spPr>
        <p:txBody>
          <a:bodyPr>
            <a:normAutofit/>
          </a:bodyPr>
          <a:lstStyle/>
          <a:p>
            <a:pPr marL="584200" indent="-571500" algn="just">
              <a:lnSpc>
                <a:spcPct val="100000"/>
              </a:lnSpc>
              <a:tabLst>
                <a:tab pos="454659" algn="l"/>
              </a:tabLst>
            </a:pPr>
            <a:r>
              <a:rPr lang="it-IT" sz="4000" spc="-5" dirty="0">
                <a:latin typeface="Calibri" panose="020F0502020204030204" pitchFamily="34" charset="0"/>
                <a:cs typeface="Calibri" panose="020F0502020204030204" pitchFamily="34" charset="0"/>
              </a:rPr>
              <a:t>Essere regolarmente</a:t>
            </a:r>
            <a:r>
              <a:rPr lang="it-IT" sz="40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4000" spc="-5" dirty="0">
                <a:latin typeface="Calibri" panose="020F0502020204030204" pitchFamily="34" charset="0"/>
                <a:cs typeface="Calibri" panose="020F0502020204030204" pitchFamily="34" charset="0"/>
              </a:rPr>
              <a:t>iscritti a un corso di Laurea Triennale, Magistrale o a Ciclo Unico;</a:t>
            </a:r>
            <a:endParaRPr lang="it-IT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84200" indent="-571500" algn="just">
              <a:lnSpc>
                <a:spcPct val="100000"/>
              </a:lnSpc>
              <a:tabLst>
                <a:tab pos="454659" algn="l"/>
              </a:tabLst>
            </a:pPr>
            <a:r>
              <a:rPr lang="it-IT" sz="4000" dirty="0">
                <a:latin typeface="Calibri" panose="020F0502020204030204" pitchFamily="34" charset="0"/>
                <a:cs typeface="Calibri" panose="020F0502020204030204" pitchFamily="34" charset="0"/>
              </a:rPr>
              <a:t>Possono presentare domanda anche gli studenti</a:t>
            </a:r>
            <a:r>
              <a:rPr lang="it-IT" sz="40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4000" spc="-10" dirty="0">
                <a:latin typeface="Calibri" panose="020F0502020204030204" pitchFamily="34" charset="0"/>
                <a:cs typeface="Calibri" panose="020F0502020204030204" pitchFamily="34" charset="0"/>
              </a:rPr>
              <a:t>part-time;</a:t>
            </a:r>
            <a:endParaRPr lang="it-IT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84200" marR="5080" indent="-571500" algn="just">
              <a:lnSpc>
                <a:spcPct val="100000"/>
              </a:lnSpc>
              <a:tabLst>
                <a:tab pos="454659" algn="l"/>
                <a:tab pos="3595370" algn="l"/>
              </a:tabLst>
            </a:pPr>
            <a:r>
              <a:rPr lang="it-IT" sz="4000" dirty="0">
                <a:latin typeface="Calibri" panose="020F0502020204030204" pitchFamily="34" charset="0"/>
                <a:cs typeface="Calibri" panose="020F0502020204030204" pitchFamily="34" charset="0"/>
              </a:rPr>
              <a:t>Non è consentita la partecipazione agli </a:t>
            </a:r>
            <a:r>
              <a:rPr lang="it-IT" sz="4000" spc="-5" dirty="0">
                <a:latin typeface="Calibri" panose="020F0502020204030204" pitchFamily="34" charset="0"/>
                <a:cs typeface="Calibri" panose="020F0502020204030204" pitchFamily="34" charset="0"/>
              </a:rPr>
              <a:t>studenti </a:t>
            </a:r>
            <a:r>
              <a:rPr lang="it-IT" sz="4000" dirty="0">
                <a:latin typeface="Calibri" panose="020F0502020204030204" pitchFamily="34" charset="0"/>
                <a:cs typeface="Calibri" panose="020F0502020204030204" pitchFamily="34" charset="0"/>
              </a:rPr>
              <a:t>che </a:t>
            </a:r>
            <a:r>
              <a:rPr lang="it-IT" sz="4000" spc="-5" dirty="0">
                <a:latin typeface="Calibri" panose="020F0502020204030204" pitchFamily="34" charset="0"/>
                <a:cs typeface="Calibri" panose="020F0502020204030204" pitchFamily="34" charset="0"/>
              </a:rPr>
              <a:t>abbiano </a:t>
            </a:r>
            <a:r>
              <a:rPr lang="it-IT" sz="4000" spc="-10" dirty="0">
                <a:latin typeface="Calibri" panose="020F0502020204030204" pitchFamily="34" charset="0"/>
                <a:cs typeface="Calibri" panose="020F0502020204030204" pitchFamily="34" charset="0"/>
              </a:rPr>
              <a:t>superato il  </a:t>
            </a:r>
            <a:r>
              <a:rPr lang="it-IT" sz="4000" spc="-5" dirty="0">
                <a:latin typeface="Calibri" panose="020F0502020204030204" pitchFamily="34" charset="0"/>
                <a:cs typeface="Calibri" panose="020F0502020204030204" pitchFamily="34" charset="0"/>
              </a:rPr>
              <a:t>limite di mesi consentito per il proprio ciclo di studi.</a:t>
            </a:r>
            <a:endParaRPr lang="it-IT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-10769"/>
            <a:ext cx="12192000" cy="650929"/>
          </a:xfrm>
          <a:prstGeom prst="rect">
            <a:avLst/>
          </a:prstGeom>
          <a:solidFill>
            <a:srgbClr val="D22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4066" cy="6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32047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3026</Words>
  <Application>Microsoft Office PowerPoint</Application>
  <PresentationFormat>Widescreen</PresentationFormat>
  <Paragraphs>455</Paragraphs>
  <Slides>49</Slides>
  <Notes>49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49</vt:i4>
      </vt:variant>
    </vt:vector>
  </HeadingPairs>
  <TitlesOfParts>
    <vt:vector size="58" baseType="lpstr">
      <vt:lpstr>Arial</vt:lpstr>
      <vt:lpstr>Calibri</vt:lpstr>
      <vt:lpstr>Calibri Light</vt:lpstr>
      <vt:lpstr>Cambria</vt:lpstr>
      <vt:lpstr>Times New Roman</vt:lpstr>
      <vt:lpstr>Ultra</vt:lpstr>
      <vt:lpstr>Verdana</vt:lpstr>
      <vt:lpstr>Wingdings</vt:lpstr>
      <vt:lpstr>Tema di Office</vt:lpstr>
      <vt:lpstr> </vt:lpstr>
      <vt:lpstr> </vt:lpstr>
      <vt:lpstr> </vt:lpstr>
      <vt:lpstr>Dove posso trovare informazioni?</vt:lpstr>
      <vt:lpstr> </vt:lpstr>
      <vt:lpstr> </vt:lpstr>
      <vt:lpstr>Programma Erasmus +</vt:lpstr>
      <vt:lpstr>Presentazione standard di PowerPoint</vt:lpstr>
      <vt:lpstr>Requisiti per presentare domanda</vt:lpstr>
      <vt:lpstr>Presentazione standard di PowerPoint</vt:lpstr>
      <vt:lpstr>Durata</vt:lpstr>
      <vt:lpstr>Presentazione standard di PowerPoint</vt:lpstr>
      <vt:lpstr>Presentazione standard di PowerPoint</vt:lpstr>
      <vt:lpstr>Durante la mobilità… </vt:lpstr>
      <vt:lpstr>Presentazione standard di PowerPoint</vt:lpstr>
      <vt:lpstr>Presentazione standard di PowerPoint</vt:lpstr>
      <vt:lpstr>Scelta delle destinazioni: cose da fare </vt:lpstr>
      <vt:lpstr> Scelta delle destinazioni: cose da non fare</vt:lpstr>
      <vt:lpstr> </vt:lpstr>
      <vt:lpstr>Altre cose da sapere…</vt:lpstr>
      <vt:lpstr> Contributo finanziario </vt:lpstr>
      <vt:lpstr>  Contributo europeo </vt:lpstr>
      <vt:lpstr>Contributo condizioni socio economiche svantaggiate – Fondo Giovani</vt:lpstr>
      <vt:lpstr>Contributo finanziario: specifica ISEE</vt:lpstr>
      <vt:lpstr>Presentazione standard di PowerPoint</vt:lpstr>
      <vt:lpstr>Come candidarsi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Sito per presentare domanda</vt:lpstr>
      <vt:lpstr>Istruzioni per iscrizione al Bando</vt:lpstr>
      <vt:lpstr>Presentazione standard di PowerPoint</vt:lpstr>
      <vt:lpstr>Presentazione standard di PowerPoint</vt:lpstr>
      <vt:lpstr>Presentazione standard di PowerPoint</vt:lpstr>
      <vt:lpstr>Graduatorie e accettazione borsa</vt:lpstr>
      <vt:lpstr>Cosa fare PRIMA della partenza…</vt:lpstr>
      <vt:lpstr>Cosa fare DURANTE la mobilità…</vt:lpstr>
      <vt:lpstr>Cosa fare al RIENTRO dalla mobilità… </vt:lpstr>
      <vt:lpstr>Riconoscimento esami</vt:lpstr>
      <vt:lpstr> AON Student Insurance</vt:lpstr>
      <vt:lpstr>Bando Erasmus per studio a.a. 2020/2021</vt:lpstr>
      <vt:lpstr>Referenti per l’Internazionalizzazione</vt:lpstr>
      <vt:lpstr>Referenti amministrativi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Giulia Veronesi</dc:creator>
  <cp:lastModifiedBy>Angela Cammarata</cp:lastModifiedBy>
  <cp:revision>133</cp:revision>
  <cp:lastPrinted>2020-01-14T11:09:35Z</cp:lastPrinted>
  <dcterms:created xsi:type="dcterms:W3CDTF">2016-02-17T10:06:48Z</dcterms:created>
  <dcterms:modified xsi:type="dcterms:W3CDTF">2020-02-04T10:08:56Z</dcterms:modified>
</cp:coreProperties>
</file>