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21" r:id="rId2"/>
    <p:sldId id="338" r:id="rId3"/>
    <p:sldId id="344" r:id="rId4"/>
    <p:sldId id="343" r:id="rId5"/>
    <p:sldId id="342" r:id="rId6"/>
    <p:sldId id="322" r:id="rId7"/>
    <p:sldId id="336" r:id="rId8"/>
    <p:sldId id="309" r:id="rId9"/>
    <p:sldId id="345" r:id="rId10"/>
    <p:sldId id="337" r:id="rId11"/>
    <p:sldId id="328" r:id="rId12"/>
    <p:sldId id="331" r:id="rId13"/>
    <p:sldId id="332" r:id="rId14"/>
    <p:sldId id="339" r:id="rId15"/>
    <p:sldId id="341" r:id="rId16"/>
    <p:sldId id="340" r:id="rId17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23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0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DF7EF-0FEC-4AC2-AA15-A0809A3DE26D}" type="datetimeFigureOut">
              <a:rPr lang="it-IT" smtClean="0"/>
              <a:t>13/07/2022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E3573-E01D-464B-86CB-4C255B5148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6977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C09188-8ED7-4403-A567-50CC94154571}" type="datetimeFigureOut">
              <a:rPr lang="it-IT" smtClean="0"/>
              <a:t>13/07/2022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145C5-3B2A-49B1-B7ED-C5F8E118F0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5305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B081B-FA9D-4BF4-9EB5-14088B65D7EA}" type="datetime1">
              <a:rPr lang="it-IT" smtClean="0"/>
              <a:t>13/07/2022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9791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DE5F-5590-4520-86B5-4178683499CB}" type="datetime1">
              <a:rPr lang="it-IT" smtClean="0"/>
              <a:t>13/07/2022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1197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6F3AD-6E39-4801-A70B-47F66F6DB489}" type="datetime1">
              <a:rPr lang="it-IT" smtClean="0"/>
              <a:t>13/07/2022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0427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CE70-0051-413F-8A95-354DDBE94379}" type="datetime1">
              <a:rPr lang="it-IT" smtClean="0"/>
              <a:t>13/07/2022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5489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8F48-0D37-4C13-8498-CB94C9789B70}" type="datetime1">
              <a:rPr lang="it-IT" smtClean="0"/>
              <a:t>13/07/2022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9788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B4E6E-5421-4351-BFB4-9285E45CE80E}" type="datetime1">
              <a:rPr lang="it-IT" smtClean="0"/>
              <a:t>13/07/2022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8884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8C42B-CC6E-43CE-95FF-29A91B7F8C5E}" type="datetime1">
              <a:rPr lang="it-IT" smtClean="0"/>
              <a:t>13/07/2022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8917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A5C3-F09D-4250-8498-ECC50C92AD37}" type="datetime1">
              <a:rPr lang="it-IT" smtClean="0"/>
              <a:t>13/07/2022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6092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5217-204F-4F10-8014-4B70286520BC}" type="datetime1">
              <a:rPr lang="it-IT" smtClean="0"/>
              <a:t>13/07/2022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7687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E5A50-C13E-4485-A6D1-6C245716F281}" type="datetime1">
              <a:rPr lang="it-IT" smtClean="0"/>
              <a:t>13/07/2022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6050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BAA38-3A4B-4C88-A22F-F8D44FD0FF76}" type="datetime1">
              <a:rPr lang="it-IT" smtClean="0"/>
              <a:t>13/07/2022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363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BAC21-C105-48D5-91DB-15E861D6AD10}" type="datetime1">
              <a:rPr lang="it-IT" smtClean="0"/>
              <a:t>13/07/2022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486BA-5C0C-4CE8-AEEE-CF990D842413}" type="slidenum">
              <a:rPr lang="it-IT" smtClean="0"/>
              <a:t>‹N›</a:t>
            </a:fld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="" xmlns:a16="http://schemas.microsoft.com/office/drawing/2014/main" id="{627F730B-582D-4496-8959-7A313D783141}"/>
              </a:ext>
            </a:extLst>
          </p:cNvPr>
          <p:cNvSpPr/>
          <p:nvPr userDrawn="1"/>
        </p:nvSpPr>
        <p:spPr>
          <a:xfrm>
            <a:off x="304800" y="-2456"/>
            <a:ext cx="11887200" cy="650929"/>
          </a:xfrm>
          <a:prstGeom prst="rect">
            <a:avLst/>
          </a:prstGeom>
          <a:solidFill>
            <a:srgbClr val="D2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Picture 2" descr="Home">
            <a:extLst>
              <a:ext uri="{FF2B5EF4-FFF2-40B4-BE49-F238E27FC236}">
                <a16:creationId xmlns="" xmlns:a16="http://schemas.microsoft.com/office/drawing/2014/main" id="{3CC987BF-4BBA-475A-9BC0-36FC22CB8AF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42"/>
            <a:ext cx="5064066" cy="648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4255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upo.it/tuttostudenti/i-nostri-servizi-gli-studenti/imparare-le-lingue/rosetta-stone-advantage-higher-education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upo.it/it/internazionale" TargetMode="External"/><Relationship Id="rId2" Type="http://schemas.openxmlformats.org/officeDocument/2006/relationships/hyperlink" Target="mailto:domanda.erasmus@uniupo.i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niupo.it/it/internazionale/studenti/vuoi-andare-allestero/tutto-erasmus" TargetMode="External"/><Relationship Id="rId5" Type="http://schemas.openxmlformats.org/officeDocument/2006/relationships/hyperlink" Target="https://www.uniupo.it/it/internazionale/studenti/vuoi-andare-allestero" TargetMode="External"/><Relationship Id="rId4" Type="http://schemas.openxmlformats.org/officeDocument/2006/relationships/hyperlink" Target="https://www.uniupo.it/it/internazionale/student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794FEEC9-29AE-4529-BA76-FB7067364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291" y="862275"/>
            <a:ext cx="11363417" cy="1325563"/>
          </a:xfrm>
        </p:spPr>
        <p:txBody>
          <a:bodyPr/>
          <a:lstStyle/>
          <a:p>
            <a:pPr algn="ctr"/>
            <a:r>
              <a:rPr lang="it-IT" b="1" dirty="0">
                <a:solidFill>
                  <a:srgbClr val="0070C0"/>
                </a:solidFill>
                <a:latin typeface="Comic Sans MS" panose="030F0702030302020204" pitchFamily="66" charset="0"/>
              </a:rPr>
              <a:t>BANDO ERASMUS TRAINEESHIP 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0BB0BE03-B556-4DD2-861C-F053CD8A0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1</a:t>
            </a:fld>
            <a:endParaRPr lang="it-IT"/>
          </a:p>
        </p:txBody>
      </p:sp>
      <p:pic>
        <p:nvPicPr>
          <p:cNvPr id="5" name="Picture 2" descr="Risultati immagini per foto viaggi">
            <a:extLst>
              <a:ext uri="{FF2B5EF4-FFF2-40B4-BE49-F238E27FC236}">
                <a16:creationId xmlns="" xmlns:a16="http://schemas.microsoft.com/office/drawing/2014/main" id="{72E4A6BA-E8BB-4F12-B8C1-9DCB96A20D2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144" y="2236967"/>
            <a:ext cx="5946372" cy="3344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9166034" y="5166911"/>
            <a:ext cx="2187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Comic Sans MS" panose="030F0702030302020204" pitchFamily="66" charset="0"/>
              </a:rPr>
              <a:t>Luglio 2022</a:t>
            </a:r>
          </a:p>
        </p:txBody>
      </p:sp>
    </p:spTree>
    <p:extLst>
      <p:ext uri="{BB962C8B-B14F-4D97-AF65-F5344CB8AC3E}">
        <p14:creationId xmlns:p14="http://schemas.microsoft.com/office/powerpoint/2010/main" val="232953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826265"/>
            <a:ext cx="10515600" cy="864423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/>
            </a:r>
            <a:br>
              <a:rPr lang="it-IT" b="1" dirty="0">
                <a:solidFill>
                  <a:srgbClr val="FF0000"/>
                </a:solidFill>
              </a:rPr>
            </a:br>
            <a:r>
              <a:rPr lang="it-IT" sz="3100" b="1" dirty="0">
                <a:solidFill>
                  <a:srgbClr val="0070C0"/>
                </a:solidFill>
                <a:latin typeface="Comic Sans MS" panose="030F0702030302020204" pitchFamily="66" charset="0"/>
              </a:rPr>
              <a:t>NOVITA’: DIGITAL OPPORTUNITY TRAINEESHIPS</a:t>
            </a:r>
            <a:br>
              <a:rPr lang="it-IT" sz="3100" b="1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endParaRPr lang="it-IT" sz="31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it-IT" dirty="0">
                <a:latin typeface="Comic Sans MS" panose="030F0702030302020204" pitchFamily="66" charset="0"/>
              </a:rPr>
              <a:t>Le “</a:t>
            </a:r>
            <a:r>
              <a:rPr lang="it-IT" dirty="0" err="1">
                <a:latin typeface="Comic Sans MS" panose="030F0702030302020204" pitchFamily="66" charset="0"/>
              </a:rPr>
              <a:t>digital</a:t>
            </a:r>
            <a:r>
              <a:rPr lang="it-IT" dirty="0">
                <a:latin typeface="Comic Sans MS" panose="030F0702030302020204" pitchFamily="66" charset="0"/>
              </a:rPr>
              <a:t> </a:t>
            </a:r>
            <a:r>
              <a:rPr lang="it-IT" dirty="0" err="1">
                <a:latin typeface="Comic Sans MS" panose="030F0702030302020204" pitchFamily="66" charset="0"/>
              </a:rPr>
              <a:t>skills</a:t>
            </a:r>
            <a:r>
              <a:rPr lang="it-IT" dirty="0">
                <a:latin typeface="Comic Sans MS" panose="030F0702030302020204" pitchFamily="66" charset="0"/>
              </a:rPr>
              <a:t>” mirano a sviluppare elevate competenze tecnologiche (sicurezza informatica, analisi dei big data, intelligenza quantistica e/o artificiale, linguaggi di programmazione; ottimizzazione dei motori di ricerca -SEO) e abilità orizzontali (web design, </a:t>
            </a:r>
            <a:r>
              <a:rPr lang="it-IT" dirty="0" err="1">
                <a:latin typeface="Comic Sans MS" panose="030F0702030302020204" pitchFamily="66" charset="0"/>
              </a:rPr>
              <a:t>digital</a:t>
            </a:r>
            <a:r>
              <a:rPr lang="it-IT" dirty="0">
                <a:latin typeface="Comic Sans MS" panose="030F0702030302020204" pitchFamily="66" charset="0"/>
              </a:rPr>
              <a:t> marketing, sviluppo software, </a:t>
            </a:r>
            <a:r>
              <a:rPr lang="it-IT" dirty="0" err="1">
                <a:latin typeface="Comic Sans MS" panose="030F0702030302020204" pitchFamily="66" charset="0"/>
              </a:rPr>
              <a:t>grafic</a:t>
            </a:r>
            <a:r>
              <a:rPr lang="it-IT" dirty="0">
                <a:latin typeface="Comic Sans MS" panose="030F0702030302020204" pitchFamily="66" charset="0"/>
              </a:rPr>
              <a:t> design).</a:t>
            </a:r>
          </a:p>
          <a:p>
            <a:pPr marL="0" indent="0">
              <a:buNone/>
            </a:pPr>
            <a:endParaRPr lang="it-IT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it-IT" dirty="0">
                <a:latin typeface="Comic Sans MS" panose="030F0702030302020204" pitchFamily="66" charset="0"/>
              </a:rPr>
              <a:t>Al riguardo, si precisa che saranno considerati tirocini in “</a:t>
            </a:r>
            <a:r>
              <a:rPr lang="it-IT" dirty="0" err="1">
                <a:latin typeface="Comic Sans MS" panose="030F0702030302020204" pitchFamily="66" charset="0"/>
              </a:rPr>
              <a:t>digital</a:t>
            </a:r>
            <a:r>
              <a:rPr lang="it-IT" dirty="0">
                <a:latin typeface="Comic Sans MS" panose="030F0702030302020204" pitchFamily="66" charset="0"/>
              </a:rPr>
              <a:t> </a:t>
            </a:r>
            <a:r>
              <a:rPr lang="it-IT" dirty="0" err="1">
                <a:latin typeface="Comic Sans MS" panose="030F0702030302020204" pitchFamily="66" charset="0"/>
              </a:rPr>
              <a:t>skills</a:t>
            </a:r>
            <a:r>
              <a:rPr lang="it-IT" dirty="0">
                <a:latin typeface="Comic Sans MS" panose="030F0702030302020204" pitchFamily="66" charset="0"/>
              </a:rPr>
              <a:t>” i tirocini che prevedono le seguenti attività:</a:t>
            </a:r>
          </a:p>
          <a:p>
            <a:pPr marL="0" indent="0" algn="just">
              <a:buNone/>
            </a:pPr>
            <a:r>
              <a:rPr lang="it-IT" dirty="0">
                <a:latin typeface="Comic Sans MS" panose="030F0702030302020204" pitchFamily="66" charset="0"/>
              </a:rPr>
              <a:t>- marketing digitale (ad esempio, gestione dei social media, analisi web);</a:t>
            </a:r>
          </a:p>
          <a:p>
            <a:pPr marL="0" indent="0" algn="just">
              <a:buNone/>
            </a:pPr>
            <a:r>
              <a:rPr lang="it-IT" dirty="0">
                <a:latin typeface="Comic Sans MS" panose="030F0702030302020204" pitchFamily="66" charset="0"/>
              </a:rPr>
              <a:t>- disegno digitale grafico, meccanico o architettonico;</a:t>
            </a:r>
          </a:p>
          <a:p>
            <a:pPr marL="0" indent="0" algn="just">
              <a:buNone/>
            </a:pPr>
            <a:r>
              <a:rPr lang="it-IT" dirty="0">
                <a:latin typeface="Comic Sans MS" panose="030F0702030302020204" pitchFamily="66" charset="0"/>
              </a:rPr>
              <a:t>- sviluppo di applicazioni, software, script o siti web;</a:t>
            </a:r>
          </a:p>
          <a:p>
            <a:pPr marL="0" indent="0" algn="just">
              <a:buNone/>
            </a:pPr>
            <a:r>
              <a:rPr lang="it-IT" dirty="0">
                <a:latin typeface="Comic Sans MS" panose="030F0702030302020204" pitchFamily="66" charset="0"/>
              </a:rPr>
              <a:t>- installazione, manutenzione e gestione di sistemi e reti IT;</a:t>
            </a:r>
          </a:p>
          <a:p>
            <a:pPr marL="0" indent="0" algn="just">
              <a:buNone/>
            </a:pPr>
            <a:r>
              <a:rPr lang="it-IT" dirty="0">
                <a:latin typeface="Comic Sans MS" panose="030F0702030302020204" pitchFamily="66" charset="0"/>
              </a:rPr>
              <a:t>- sicurezza informatica;</a:t>
            </a:r>
          </a:p>
          <a:p>
            <a:pPr marL="0" indent="0" algn="just">
              <a:buNone/>
            </a:pPr>
            <a:r>
              <a:rPr lang="it-IT" dirty="0">
                <a:latin typeface="Comic Sans MS" panose="030F0702030302020204" pitchFamily="66" charset="0"/>
              </a:rPr>
              <a:t>- data </a:t>
            </a:r>
            <a:r>
              <a:rPr lang="it-IT" dirty="0" err="1">
                <a:latin typeface="Comic Sans MS" panose="030F0702030302020204" pitchFamily="66" charset="0"/>
              </a:rPr>
              <a:t>analytics</a:t>
            </a:r>
            <a:r>
              <a:rPr lang="it-IT" dirty="0">
                <a:latin typeface="Comic Sans MS" panose="030F0702030302020204" pitchFamily="66" charset="0"/>
              </a:rPr>
              <a:t>, </a:t>
            </a:r>
            <a:r>
              <a:rPr lang="it-IT" dirty="0" err="1">
                <a:latin typeface="Comic Sans MS" panose="030F0702030302020204" pitchFamily="66" charset="0"/>
              </a:rPr>
              <a:t>mining</a:t>
            </a:r>
            <a:r>
              <a:rPr lang="it-IT" dirty="0">
                <a:latin typeface="Comic Sans MS" panose="030F0702030302020204" pitchFamily="66" charset="0"/>
              </a:rPr>
              <a:t>, </a:t>
            </a:r>
            <a:r>
              <a:rPr lang="it-IT" dirty="0" err="1">
                <a:latin typeface="Comic Sans MS" panose="030F0702030302020204" pitchFamily="66" charset="0"/>
              </a:rPr>
              <a:t>visualisation</a:t>
            </a:r>
            <a:r>
              <a:rPr lang="it-IT" dirty="0">
                <a:latin typeface="Comic Sans MS" panose="030F0702030302020204" pitchFamily="66" charset="0"/>
              </a:rPr>
              <a:t>;</a:t>
            </a:r>
          </a:p>
          <a:p>
            <a:pPr marL="0" indent="0" algn="just">
              <a:buNone/>
            </a:pPr>
            <a:r>
              <a:rPr lang="it-IT" dirty="0">
                <a:latin typeface="Comic Sans MS" panose="030F0702030302020204" pitchFamily="66" charset="0"/>
              </a:rPr>
              <a:t>- programmazione e training di </a:t>
            </a:r>
            <a:r>
              <a:rPr lang="it-IT" dirty="0" err="1">
                <a:latin typeface="Comic Sans MS" panose="030F0702030302020204" pitchFamily="66" charset="0"/>
              </a:rPr>
              <a:t>robots</a:t>
            </a:r>
            <a:r>
              <a:rPr lang="it-IT" dirty="0">
                <a:latin typeface="Comic Sans MS" panose="030F0702030302020204" pitchFamily="66" charset="0"/>
              </a:rPr>
              <a:t> e applicazione intelligenza artificiale.</a:t>
            </a:r>
          </a:p>
          <a:p>
            <a:pPr marL="0" indent="0" algn="just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246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801112"/>
            <a:ext cx="10515600" cy="1027688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Rosetta Stone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it-IT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it-IT" dirty="0">
                <a:latin typeface="Comic Sans MS" panose="030F0702030302020204" pitchFamily="66" charset="0"/>
                <a:hlinkClick r:id="rId2"/>
              </a:rPr>
              <a:t>https://www.uniupo.it/tuttostudenti/i-nostri-servizi-gli-studenti/imparare-le-lingue/rosetta-stone-advantage-higher-education</a:t>
            </a:r>
            <a:endParaRPr lang="it-IT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it-IT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it-IT" dirty="0">
                <a:solidFill>
                  <a:srgbClr val="000000"/>
                </a:solidFill>
                <a:latin typeface="Comic Sans MS" panose="030F0702030302020204" pitchFamily="66" charset="0"/>
              </a:rPr>
              <a:t>Qualunque sia il tuo livello di conoscenza della lingua, la Piattaforma Rosetta Stone </a:t>
            </a:r>
            <a:r>
              <a:rPr lang="it-IT" dirty="0" err="1">
                <a:solidFill>
                  <a:srgbClr val="000000"/>
                </a:solidFill>
                <a:latin typeface="Comic Sans MS" panose="030F0702030302020204" pitchFamily="66" charset="0"/>
              </a:rPr>
              <a:t>Catalyst</a:t>
            </a:r>
            <a:r>
              <a:rPr lang="it-IT" dirty="0">
                <a:solidFill>
                  <a:srgbClr val="000000"/>
                </a:solidFill>
                <a:latin typeface="Comic Sans MS" panose="030F0702030302020204" pitchFamily="66" charset="0"/>
              </a:rPr>
              <a:t> è lo strumento che può aiutarti a migliorare la padronanza delle lingue straniere grazie alla formazione combinata online-offline.</a:t>
            </a:r>
          </a:p>
          <a:p>
            <a:pPr marL="0" indent="0" algn="ctr">
              <a:buNone/>
            </a:pPr>
            <a:endParaRPr lang="it-IT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it-IT" b="1" dirty="0">
                <a:solidFill>
                  <a:srgbClr val="000000"/>
                </a:solidFill>
                <a:latin typeface="Comic Sans MS" panose="030F0702030302020204" pitchFamily="66" charset="0"/>
              </a:rPr>
              <a:t>Ventiquattro (24) le lingue a disposizione</a:t>
            </a:r>
            <a:r>
              <a:rPr lang="it-IT" dirty="0">
                <a:solidFill>
                  <a:srgbClr val="000000"/>
                </a:solidFill>
                <a:latin typeface="Comic Sans MS" panose="030F0702030302020204" pitchFamily="66" charset="0"/>
              </a:rPr>
              <a:t> per costruire percorsi mirati che ti aiuteranno a progredire verso la padronanza della lingua scelta.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790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egnaposto contenuto 7">
            <a:extLst>
              <a:ext uri="{FF2B5EF4-FFF2-40B4-BE49-F238E27FC236}">
                <a16:creationId xmlns="" xmlns:a16="http://schemas.microsoft.com/office/drawing/2014/main" id="{84CCBF96-6AB6-4622-9654-F84166EC93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111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5EC093C4-D82D-4588-BFD1-585079948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415486BA-5C0C-4CE8-AEEE-CF990D842413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12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60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0997B2DF-2A9C-4206-AD6E-D69D0E16D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8099" y="8445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>
                <a:solidFill>
                  <a:srgbClr val="0070C0"/>
                </a:solidFill>
              </a:rPr>
              <a:t>Referenti di Dipartimento</a:t>
            </a:r>
            <a:br>
              <a:rPr lang="it-IT" sz="4000" b="1" dirty="0">
                <a:solidFill>
                  <a:srgbClr val="0070C0"/>
                </a:solidFill>
              </a:rPr>
            </a:br>
            <a:r>
              <a:rPr lang="it-IT" sz="4000" b="1" dirty="0">
                <a:solidFill>
                  <a:srgbClr val="0070C0"/>
                </a:solidFill>
              </a:rPr>
              <a:t>referenti Ufficio Stage e Job </a:t>
            </a:r>
            <a:r>
              <a:rPr lang="it-IT" sz="4000" b="1" dirty="0" err="1">
                <a:solidFill>
                  <a:srgbClr val="0070C0"/>
                </a:solidFill>
              </a:rPr>
              <a:t>Placement</a:t>
            </a:r>
            <a:endParaRPr lang="it-IT" sz="4000" b="1" dirty="0">
              <a:solidFill>
                <a:srgbClr val="0070C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A20357BE-068A-4EFC-AF83-5629C2D9E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198" y="2276617"/>
            <a:ext cx="4345423" cy="435133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it-IT" sz="12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buNone/>
            </a:pPr>
            <a:r>
              <a:rPr lang="it-IT" sz="1200" dirty="0">
                <a:solidFill>
                  <a:prstClr val="black"/>
                </a:solidFill>
                <a:latin typeface="Comic Sans MS" panose="030F0702030302020204" pitchFamily="66" charset="0"/>
              </a:rPr>
              <a:t>DISEI: Dott. Alessandro </a:t>
            </a:r>
            <a:r>
              <a:rPr lang="it-IT" sz="12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Miglietta</a:t>
            </a:r>
            <a:endParaRPr lang="it-IT" sz="12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buNone/>
            </a:pPr>
            <a:r>
              <a:rPr lang="it-IT" sz="1200" dirty="0">
                <a:solidFill>
                  <a:prstClr val="black"/>
                </a:solidFill>
                <a:latin typeface="Comic Sans MS" panose="030F0702030302020204" pitchFamily="66" charset="0"/>
              </a:rPr>
              <a:t>alessandro.miglietta@uniupo.it</a:t>
            </a:r>
          </a:p>
          <a:p>
            <a:pPr marL="0" lvl="0" indent="0">
              <a:buNone/>
            </a:pPr>
            <a:r>
              <a:rPr lang="it-IT" sz="1200" dirty="0">
                <a:solidFill>
                  <a:prstClr val="black"/>
                </a:solidFill>
                <a:latin typeface="Comic Sans MS" panose="030F0702030302020204" pitchFamily="66" charset="0"/>
              </a:rPr>
              <a:t>0321 375 224</a:t>
            </a:r>
          </a:p>
          <a:p>
            <a:pPr marL="0" lvl="0" indent="0">
              <a:buNone/>
            </a:pPr>
            <a:endParaRPr lang="it-IT" sz="12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buNone/>
            </a:pPr>
            <a:r>
              <a:rPr lang="it-IT" sz="1200" dirty="0">
                <a:solidFill>
                  <a:prstClr val="black"/>
                </a:solidFill>
                <a:latin typeface="Comic Sans MS" panose="030F0702030302020204" pitchFamily="66" charset="0"/>
              </a:rPr>
              <a:t>DISFAR: Dott.ssa </a:t>
            </a:r>
            <a:r>
              <a:rPr lang="it-IT" sz="12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Gloria Chierico </a:t>
            </a:r>
            <a:endParaRPr lang="it-IT" sz="12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buNone/>
            </a:pPr>
            <a:r>
              <a:rPr lang="it-IT" sz="1200" dirty="0">
                <a:solidFill>
                  <a:prstClr val="black"/>
                </a:solidFill>
                <a:latin typeface="Comic Sans MS" panose="030F0702030302020204" pitchFamily="66" charset="0"/>
              </a:rPr>
              <a:t>g</a:t>
            </a:r>
            <a:r>
              <a:rPr lang="it-IT" sz="12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loria.chierico@uniupo.it</a:t>
            </a:r>
            <a:endParaRPr lang="it-IT" sz="12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buNone/>
            </a:pPr>
            <a:r>
              <a:rPr lang="it-IT" sz="1200" dirty="0">
                <a:solidFill>
                  <a:prstClr val="black"/>
                </a:solidFill>
                <a:latin typeface="Comic Sans MS" panose="030F0702030302020204" pitchFamily="66" charset="0"/>
              </a:rPr>
              <a:t>0321 375 615 </a:t>
            </a:r>
          </a:p>
          <a:p>
            <a:pPr marL="0" lvl="0" indent="0">
              <a:buNone/>
            </a:pPr>
            <a:endParaRPr lang="it-IT" sz="1200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buNone/>
            </a:pPr>
            <a:r>
              <a:rPr lang="it-IT" sz="12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DISUM</a:t>
            </a:r>
            <a:r>
              <a:rPr lang="it-IT" sz="1200" dirty="0">
                <a:solidFill>
                  <a:prstClr val="black"/>
                </a:solidFill>
                <a:latin typeface="Comic Sans MS" panose="030F0702030302020204" pitchFamily="66" charset="0"/>
              </a:rPr>
              <a:t>: Dott.ssa Sabrina </a:t>
            </a:r>
            <a:r>
              <a:rPr lang="it-IT" sz="12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Burocco</a:t>
            </a:r>
            <a:endParaRPr lang="it-IT" sz="12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buNone/>
            </a:pPr>
            <a:r>
              <a:rPr lang="it-IT" sz="1200" dirty="0">
                <a:solidFill>
                  <a:prstClr val="black"/>
                </a:solidFill>
                <a:latin typeface="Comic Sans MS" panose="030F0702030302020204" pitchFamily="66" charset="0"/>
              </a:rPr>
              <a:t>sabrina.burocco@uniupo.it</a:t>
            </a:r>
          </a:p>
          <a:p>
            <a:pPr marL="0" lvl="0" indent="0">
              <a:buNone/>
            </a:pPr>
            <a:r>
              <a:rPr lang="it-IT" sz="1200" dirty="0">
                <a:solidFill>
                  <a:prstClr val="black"/>
                </a:solidFill>
                <a:latin typeface="Comic Sans MS" panose="030F0702030302020204" pitchFamily="66" charset="0"/>
              </a:rPr>
              <a:t>0161 261559</a:t>
            </a:r>
          </a:p>
          <a:p>
            <a:pPr marL="0" lvl="0" indent="0">
              <a:buNone/>
            </a:pPr>
            <a:endParaRPr lang="it-IT" sz="12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buNone/>
            </a:pPr>
            <a:endParaRPr lang="it-IT" sz="12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buNone/>
            </a:pPr>
            <a:endParaRPr lang="it-IT" sz="12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buNone/>
            </a:pPr>
            <a:endParaRPr lang="it-IT" sz="12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buNone/>
            </a:pPr>
            <a:endParaRPr lang="it-IT" sz="1200" dirty="0">
              <a:solidFill>
                <a:prstClr val="black"/>
              </a:solidFill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60A2F588-F8AF-4B9E-B8D6-84EE01717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13</a:t>
            </a:fld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515" y="2605578"/>
            <a:ext cx="2610272" cy="83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ttangolo 4"/>
          <p:cNvSpPr/>
          <p:nvPr/>
        </p:nvSpPr>
        <p:spPr>
          <a:xfrm>
            <a:off x="6954515" y="3672045"/>
            <a:ext cx="3359473" cy="114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endParaRPr lang="it-IT" sz="12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it-IT" sz="1200" dirty="0">
                <a:solidFill>
                  <a:prstClr val="black"/>
                </a:solidFill>
                <a:latin typeface="Comic Sans MS" panose="030F0702030302020204" pitchFamily="66" charset="0"/>
              </a:rPr>
              <a:t>DISIT: Rosanna Ruggiero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it-IT" sz="1200" dirty="0">
                <a:solidFill>
                  <a:prstClr val="black"/>
                </a:solidFill>
                <a:latin typeface="Comic Sans MS" panose="030F0702030302020204" pitchFamily="66" charset="0"/>
              </a:rPr>
              <a:t>rosanna.ruggiero@uniupo.it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it-IT" sz="1200" dirty="0">
                <a:solidFill>
                  <a:prstClr val="black"/>
                </a:solidFill>
                <a:latin typeface="Comic Sans MS" panose="030F0702030302020204" pitchFamily="66" charset="0"/>
              </a:rPr>
              <a:t>0131 360388</a:t>
            </a:r>
          </a:p>
        </p:txBody>
      </p:sp>
    </p:spTree>
    <p:extLst>
      <p:ext uri="{BB962C8B-B14F-4D97-AF65-F5344CB8AC3E}">
        <p14:creationId xmlns:p14="http://schemas.microsoft.com/office/powerpoint/2010/main" val="353671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9797" y="813880"/>
            <a:ext cx="11053721" cy="1090670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/>
            </a:r>
            <a:br>
              <a:rPr lang="it-IT" dirty="0"/>
            </a:br>
            <a:r>
              <a:rPr lang="it-IT" sz="3600" b="1" dirty="0">
                <a:solidFill>
                  <a:srgbClr val="0070C0"/>
                </a:solidFill>
                <a:latin typeface="Comic Sans MS" panose="030F0702030302020204" pitchFamily="66" charset="0"/>
              </a:rPr>
              <a:t>Referenti di Dipartimento </a:t>
            </a:r>
            <a:br>
              <a:rPr lang="it-IT" sz="3600" b="1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it-IT" sz="3600" b="1" dirty="0">
                <a:solidFill>
                  <a:srgbClr val="0070C0"/>
                </a:solidFill>
                <a:latin typeface="Comic Sans MS" panose="030F0702030302020204" pitchFamily="66" charset="0"/>
              </a:rPr>
              <a:t>referenti amministrativi per l’internazionalizzazione</a:t>
            </a:r>
            <a:r>
              <a:rPr lang="it-IT" b="1" dirty="0">
                <a:solidFill>
                  <a:srgbClr val="0070C0"/>
                </a:solidFill>
                <a:latin typeface="Comic Sans MS" panose="030F0702030302020204" pitchFamily="66" charset="0"/>
              </a:rPr>
              <a:t/>
            </a:r>
            <a:br>
              <a:rPr lang="it-IT" b="1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endParaRPr lang="it-IT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1" y="1958272"/>
            <a:ext cx="4251690" cy="4410159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it-IT" sz="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it-IT" sz="1000" dirty="0">
                <a:solidFill>
                  <a:prstClr val="black"/>
                </a:solidFill>
                <a:latin typeface="Comic Sans MS" panose="030F0702030302020204" pitchFamily="66" charset="0"/>
              </a:rPr>
              <a:t>DISEI: Dott.ssa Alice Colombo</a:t>
            </a:r>
          </a:p>
          <a:p>
            <a:pPr marL="0" lvl="0" indent="0">
              <a:buNone/>
            </a:pPr>
            <a:r>
              <a:rPr lang="it-IT" sz="1000" dirty="0">
                <a:solidFill>
                  <a:prstClr val="black"/>
                </a:solidFill>
                <a:latin typeface="Comic Sans MS" panose="030F0702030302020204" pitchFamily="66" charset="0"/>
              </a:rPr>
              <a:t>alice.colombo@uniupo.it</a:t>
            </a:r>
          </a:p>
          <a:p>
            <a:pPr marL="0" lvl="0" indent="0">
              <a:buNone/>
            </a:pPr>
            <a:r>
              <a:rPr lang="it-IT" sz="1000" dirty="0">
                <a:solidFill>
                  <a:prstClr val="black"/>
                </a:solidFill>
                <a:latin typeface="Comic Sans MS" panose="030F0702030302020204" pitchFamily="66" charset="0"/>
              </a:rPr>
              <a:t>0321 375 525</a:t>
            </a:r>
          </a:p>
          <a:p>
            <a:pPr marL="0" lvl="0" indent="0">
              <a:buNone/>
            </a:pPr>
            <a:endParaRPr lang="it-IT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buNone/>
            </a:pPr>
            <a:r>
              <a:rPr lang="it-IT" sz="1000" dirty="0">
                <a:solidFill>
                  <a:prstClr val="black"/>
                </a:solidFill>
                <a:latin typeface="Comic Sans MS" panose="030F0702030302020204" pitchFamily="66" charset="0"/>
              </a:rPr>
              <a:t>MED: Dott.ssa Daniela Gentile (Biotecnologie, Professioni sanitarie e </a:t>
            </a:r>
            <a:r>
              <a:rPr lang="it-IT" sz="10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Medical</a:t>
            </a:r>
            <a:r>
              <a:rPr lang="it-IT" sz="1000" dirty="0">
                <a:solidFill>
                  <a:prstClr val="black"/>
                </a:solidFill>
                <a:latin typeface="Comic Sans MS" panose="030F0702030302020204" pitchFamily="66" charset="0"/>
              </a:rPr>
              <a:t>  </a:t>
            </a:r>
            <a:r>
              <a:rPr lang="it-IT" sz="10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Biotechnologies</a:t>
            </a:r>
            <a:r>
              <a:rPr lang="it-IT" sz="1000" dirty="0">
                <a:solidFill>
                  <a:prstClr val="black"/>
                </a:solidFill>
                <a:latin typeface="Comic Sans MS" panose="030F0702030302020204" pitchFamily="66" charset="0"/>
              </a:rPr>
              <a:t>)</a:t>
            </a:r>
          </a:p>
          <a:p>
            <a:pPr marL="0" lvl="0" indent="0">
              <a:buNone/>
            </a:pPr>
            <a:r>
              <a:rPr lang="it-IT" sz="1000" dirty="0">
                <a:solidFill>
                  <a:prstClr val="black"/>
                </a:solidFill>
                <a:latin typeface="Comic Sans MS" panose="030F0702030302020204" pitchFamily="66" charset="0"/>
              </a:rPr>
              <a:t>daniela.gentile@uniupo.it</a:t>
            </a:r>
          </a:p>
          <a:p>
            <a:pPr marL="0" lvl="0" indent="0">
              <a:buNone/>
            </a:pPr>
            <a:r>
              <a:rPr lang="it-IT" sz="1000" dirty="0">
                <a:solidFill>
                  <a:prstClr val="black"/>
                </a:solidFill>
                <a:latin typeface="Comic Sans MS" panose="030F0702030302020204" pitchFamily="66" charset="0"/>
              </a:rPr>
              <a:t>0321 660 572</a:t>
            </a:r>
          </a:p>
          <a:p>
            <a:pPr marL="0" lvl="0" indent="0">
              <a:buNone/>
            </a:pPr>
            <a:endParaRPr lang="it-IT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buNone/>
            </a:pPr>
            <a:r>
              <a:rPr lang="it-IT" sz="1000" dirty="0">
                <a:solidFill>
                  <a:prstClr val="black"/>
                </a:solidFill>
                <a:latin typeface="Comic Sans MS" panose="030F0702030302020204" pitchFamily="66" charset="0"/>
              </a:rPr>
              <a:t>MED: Dott.ssa </a:t>
            </a:r>
            <a:r>
              <a:rPr lang="it-IT" sz="10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Startari</a:t>
            </a:r>
            <a:r>
              <a:rPr lang="it-IT" sz="1000" dirty="0">
                <a:solidFill>
                  <a:prstClr val="black"/>
                </a:solidFill>
                <a:latin typeface="Comic Sans MS" panose="030F0702030302020204" pitchFamily="66" charset="0"/>
              </a:rPr>
              <a:t> Antonietta (Medicina e Chirurgia)</a:t>
            </a:r>
          </a:p>
          <a:p>
            <a:pPr marL="0" lvl="0" indent="0">
              <a:buNone/>
            </a:pPr>
            <a:r>
              <a:rPr lang="it-IT" sz="1000" dirty="0">
                <a:solidFill>
                  <a:prstClr val="black"/>
                </a:solidFill>
                <a:latin typeface="Comic Sans MS" panose="030F0702030302020204" pitchFamily="66" charset="0"/>
              </a:rPr>
              <a:t>antonietta.startari@med.uniupo.it</a:t>
            </a:r>
          </a:p>
          <a:p>
            <a:pPr marL="0" lvl="0" indent="0">
              <a:buNone/>
            </a:pPr>
            <a:r>
              <a:rPr lang="it-IT" sz="1000" dirty="0">
                <a:solidFill>
                  <a:prstClr val="black"/>
                </a:solidFill>
                <a:latin typeface="Comic Sans MS" panose="030F0702030302020204" pitchFamily="66" charset="0"/>
              </a:rPr>
              <a:t>0321 660 583</a:t>
            </a:r>
          </a:p>
          <a:p>
            <a:pPr marL="0" lvl="0" indent="0">
              <a:buNone/>
            </a:pPr>
            <a:endParaRPr lang="it-IT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buNone/>
            </a:pPr>
            <a:r>
              <a:rPr lang="it-IT" sz="1000" dirty="0">
                <a:solidFill>
                  <a:prstClr val="black"/>
                </a:solidFill>
                <a:latin typeface="Comic Sans MS" panose="030F0702030302020204" pitchFamily="66" charset="0"/>
              </a:rPr>
              <a:t>DISFAR: Dott.ssa Chiara Gabellieri</a:t>
            </a:r>
          </a:p>
          <a:p>
            <a:pPr marL="0" lvl="0" indent="0">
              <a:buNone/>
            </a:pPr>
            <a:r>
              <a:rPr lang="it-IT" sz="1000" dirty="0">
                <a:solidFill>
                  <a:prstClr val="black"/>
                </a:solidFill>
                <a:latin typeface="Comic Sans MS" panose="030F0702030302020204" pitchFamily="66" charset="0"/>
              </a:rPr>
              <a:t>chiara.gabellieri@uniupo.it</a:t>
            </a:r>
          </a:p>
          <a:p>
            <a:pPr marL="0" lvl="0" indent="0">
              <a:buNone/>
            </a:pPr>
            <a:r>
              <a:rPr lang="it-IT" sz="1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0321 375 625 </a:t>
            </a:r>
            <a:endParaRPr lang="it-IT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14</a:t>
            </a:fld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6740665" y="1904550"/>
            <a:ext cx="5224323" cy="3854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endParaRPr lang="it-IT" sz="800" dirty="0">
              <a:solidFill>
                <a:prstClr val="black"/>
              </a:solidFill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it-IT" sz="800" dirty="0">
              <a:solidFill>
                <a:prstClr val="black"/>
              </a:solidFill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it-IT" sz="800" dirty="0">
              <a:solidFill>
                <a:prstClr val="black"/>
              </a:solidFill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it-IT" sz="800" dirty="0">
              <a:solidFill>
                <a:prstClr val="black"/>
              </a:solidFill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it-IT" sz="1000" dirty="0">
                <a:solidFill>
                  <a:prstClr val="black"/>
                </a:solidFill>
                <a:latin typeface="Comic Sans MS" panose="030F0702030302020204" pitchFamily="66" charset="0"/>
              </a:rPr>
              <a:t>DISUM: Dott.ssa Ombretta </a:t>
            </a:r>
            <a:r>
              <a:rPr lang="it-IT" sz="10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Finotello</a:t>
            </a:r>
            <a:endParaRPr lang="it-IT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it-IT" sz="1000" dirty="0">
                <a:solidFill>
                  <a:prstClr val="black"/>
                </a:solidFill>
                <a:latin typeface="Comic Sans MS" panose="030F0702030302020204" pitchFamily="66" charset="0"/>
              </a:rPr>
              <a:t>ombretta.finotello@uniupo.it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it-IT" sz="1000" dirty="0">
                <a:solidFill>
                  <a:prstClr val="black"/>
                </a:solidFill>
                <a:latin typeface="Comic Sans MS" panose="030F0702030302020204" pitchFamily="66" charset="0"/>
              </a:rPr>
              <a:t>0161 228 231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it-IT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it-IT" sz="1000" dirty="0">
                <a:solidFill>
                  <a:prstClr val="black"/>
                </a:solidFill>
                <a:latin typeface="Comic Sans MS" panose="030F0702030302020204" pitchFamily="66" charset="0"/>
              </a:rPr>
              <a:t>DIGSPES: Dott.ssa Cinzia Chiarella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it-IT" sz="1000" dirty="0">
                <a:solidFill>
                  <a:prstClr val="black"/>
                </a:solidFill>
                <a:latin typeface="Comic Sans MS" panose="030F0702030302020204" pitchFamily="66" charset="0"/>
              </a:rPr>
              <a:t>cinzia.chiarella@uniupo.it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it-IT" sz="1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0131 283 754</a:t>
            </a:r>
            <a:endParaRPr lang="it-IT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it-IT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it-IT" sz="1000" dirty="0">
                <a:solidFill>
                  <a:prstClr val="black"/>
                </a:solidFill>
                <a:latin typeface="Comic Sans MS" panose="030F0702030302020204" pitchFamily="66" charset="0"/>
              </a:rPr>
              <a:t>DISIT: Dott.ssa Michela Gobbi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it-IT" sz="1000" dirty="0">
                <a:solidFill>
                  <a:prstClr val="black"/>
                </a:solidFill>
                <a:latin typeface="Comic Sans MS" panose="030F0702030302020204" pitchFamily="66" charset="0"/>
              </a:rPr>
              <a:t>michela.gobbi@uniupo.it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it-IT" sz="1000" dirty="0">
                <a:solidFill>
                  <a:prstClr val="black"/>
                </a:solidFill>
                <a:latin typeface="Comic Sans MS" panose="030F0702030302020204" pitchFamily="66" charset="0"/>
              </a:rPr>
              <a:t>0131 360 387</a:t>
            </a:r>
          </a:p>
        </p:txBody>
      </p:sp>
    </p:spTree>
    <p:extLst>
      <p:ext uri="{BB962C8B-B14F-4D97-AF65-F5344CB8AC3E}">
        <p14:creationId xmlns:p14="http://schemas.microsoft.com/office/powerpoint/2010/main" val="368814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0997B2DF-2A9C-4206-AD6E-D69D0E16D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8099" y="8445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>
                <a:solidFill>
                  <a:srgbClr val="0070C0"/>
                </a:solidFill>
              </a:rPr>
              <a:t>Referenti di Dipartimento</a:t>
            </a:r>
            <a:br>
              <a:rPr lang="it-IT" sz="4000" b="1" dirty="0">
                <a:solidFill>
                  <a:srgbClr val="0070C0"/>
                </a:solidFill>
              </a:rPr>
            </a:br>
            <a:r>
              <a:rPr lang="it-IT" sz="4000" b="1" dirty="0">
                <a:solidFill>
                  <a:srgbClr val="0070C0"/>
                </a:solidFill>
              </a:rPr>
              <a:t>docenti delegati per l’internazionalizzazione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A20357BE-068A-4EFC-AF83-5629C2D9E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756" y="2290046"/>
            <a:ext cx="4547723" cy="344720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it-IT" sz="14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DISEI: Prof.ssa Caterina </a:t>
            </a:r>
            <a:r>
              <a:rPr lang="it-IT" sz="14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May</a:t>
            </a:r>
            <a:endParaRPr lang="it-IT" sz="1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lvl="0" indent="0">
              <a:buNone/>
            </a:pPr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caterina.may@uniupo.it</a:t>
            </a:r>
          </a:p>
          <a:p>
            <a:pPr marL="0" lvl="0" indent="0">
              <a:buNone/>
            </a:pPr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0321 375 334</a:t>
            </a:r>
          </a:p>
          <a:p>
            <a:pPr marL="0" lvl="0" indent="0">
              <a:buNone/>
            </a:pPr>
            <a:endParaRPr lang="it-IT" sz="1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lvl="0" indent="0">
              <a:buNone/>
            </a:pPr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MED: Prof.ssa Mara Giordano</a:t>
            </a:r>
          </a:p>
          <a:p>
            <a:pPr marL="0" lvl="0" indent="0">
              <a:buNone/>
            </a:pPr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mara.giordano@uniupo.it</a:t>
            </a:r>
          </a:p>
          <a:p>
            <a:pPr marL="0" lvl="0" indent="0">
              <a:buNone/>
            </a:pPr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0321 660 637</a:t>
            </a:r>
          </a:p>
          <a:p>
            <a:pPr marL="0" lvl="0" indent="0">
              <a:buNone/>
            </a:pPr>
            <a:endParaRPr lang="it-IT" sz="1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lvl="0" indent="0">
              <a:buNone/>
            </a:pPr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DSF: Prof. </a:t>
            </a:r>
            <a:r>
              <a:rPr lang="it-IT" sz="14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Dmitry</a:t>
            </a:r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it-IT" sz="14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Lim</a:t>
            </a:r>
            <a:endParaRPr lang="it-IT" sz="1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lvl="0" indent="0">
              <a:buNone/>
            </a:pPr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dmitry.lim@uniupo.it</a:t>
            </a:r>
          </a:p>
          <a:p>
            <a:pPr marL="0" lvl="0" indent="0">
              <a:buNone/>
            </a:pPr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0321 375 822</a:t>
            </a:r>
          </a:p>
          <a:p>
            <a:pPr marL="0" lvl="0" indent="0">
              <a:buNone/>
            </a:pPr>
            <a:endParaRPr lang="it-IT" sz="1200" dirty="0">
              <a:solidFill>
                <a:prstClr val="black"/>
              </a:solidFill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60A2F588-F8AF-4B9E-B8D6-84EE01717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15</a:t>
            </a:fld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6684021" y="2136339"/>
            <a:ext cx="4612459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DISUM: Prof.ssa Miriam </a:t>
            </a:r>
            <a:r>
              <a:rPr lang="it-IT" sz="14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Ravetto</a:t>
            </a:r>
            <a:endParaRPr lang="it-IT" sz="1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miriam.ravetto@uniupo.it</a:t>
            </a:r>
          </a:p>
          <a:p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0161 228 </a:t>
            </a:r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308 </a:t>
            </a:r>
            <a:endParaRPr lang="it-IT" sz="1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it-IT" sz="1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it-IT" sz="1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DIGSPES: Prof.ssa Fabrizia Santini</a:t>
            </a:r>
          </a:p>
          <a:p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fabrizia.santini@uniupo.it</a:t>
            </a:r>
          </a:p>
          <a:p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0131 283 883</a:t>
            </a:r>
          </a:p>
          <a:p>
            <a:endParaRPr lang="it-IT" sz="1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it-IT" sz="1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DISIT: Prof.ssa Lavinia </a:t>
            </a:r>
            <a:r>
              <a:rPr lang="it-IT" sz="14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Egidi</a:t>
            </a:r>
            <a:endParaRPr lang="it-IT" sz="1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lavinia.egidi@uniupo.it</a:t>
            </a:r>
          </a:p>
          <a:p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0131 360 </a:t>
            </a:r>
            <a:r>
              <a:rPr lang="it-IT" sz="1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187</a:t>
            </a:r>
            <a:endParaRPr lang="it-IT" sz="14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79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979136"/>
            <a:ext cx="10515600" cy="711552"/>
          </a:xfrm>
        </p:spPr>
        <p:txBody>
          <a:bodyPr/>
          <a:lstStyle/>
          <a:p>
            <a:pPr algn="ctr"/>
            <a:r>
              <a:rPr lang="it-IT" b="1" dirty="0">
                <a:solidFill>
                  <a:srgbClr val="0070C0"/>
                </a:solidFill>
                <a:latin typeface="Comic Sans MS" panose="030F0702030302020204" pitchFamily="66" charset="0"/>
              </a:rPr>
              <a:t>CONTATTI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1900" dirty="0">
                <a:latin typeface="Comic Sans MS" panose="030F0702030302020204" pitchFamily="66" charset="0"/>
              </a:rPr>
              <a:t>PER INFO: </a:t>
            </a:r>
          </a:p>
          <a:p>
            <a:pPr marL="0" indent="0" algn="ctr">
              <a:buNone/>
            </a:pPr>
            <a:r>
              <a:rPr lang="it-IT" sz="1900" dirty="0">
                <a:latin typeface="Comic Sans MS" panose="030F0702030302020204" pitchFamily="66" charset="0"/>
              </a:rPr>
              <a:t>Settore Didattica e Servizi agli studenti</a:t>
            </a:r>
          </a:p>
          <a:p>
            <a:pPr marL="0" indent="0" algn="ctr">
              <a:buNone/>
            </a:pPr>
            <a:r>
              <a:rPr lang="it-IT" sz="1900" dirty="0">
                <a:latin typeface="Comic Sans MS" panose="030F0702030302020204" pitchFamily="66" charset="0"/>
              </a:rPr>
              <a:t>Erasmus e Studenti Stranieri</a:t>
            </a:r>
          </a:p>
          <a:p>
            <a:pPr marL="0" indent="0" algn="ctr">
              <a:buNone/>
            </a:pPr>
            <a:r>
              <a:rPr lang="it-IT" sz="1900" dirty="0">
                <a:latin typeface="Comic Sans MS" panose="030F0702030302020204" pitchFamily="66" charset="0"/>
              </a:rPr>
              <a:t>Rettorato - Via Duomo 6 -  Vercelli </a:t>
            </a:r>
          </a:p>
          <a:p>
            <a:pPr marL="0" indent="0" algn="ctr">
              <a:buNone/>
            </a:pPr>
            <a:endParaRPr lang="it-IT" sz="19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it-IT" sz="1900" dirty="0">
                <a:latin typeface="Comic Sans MS" panose="030F0702030302020204" pitchFamily="66" charset="0"/>
              </a:rPr>
              <a:t>MAIL: </a:t>
            </a:r>
            <a:r>
              <a:rPr lang="it-IT" sz="1900" dirty="0">
                <a:latin typeface="Comic Sans MS" panose="030F0702030302020204" pitchFamily="66" charset="0"/>
                <a:hlinkClick r:id="rId2"/>
              </a:rPr>
              <a:t>domanda.erasmus@uniupo.it</a:t>
            </a:r>
            <a:endParaRPr lang="it-IT" sz="19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it-IT" sz="19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it-IT" sz="1900" dirty="0">
                <a:latin typeface="Comic Sans MS" panose="030F0702030302020204" pitchFamily="66" charset="0"/>
              </a:rPr>
              <a:t>Web: www.uniupo.it</a:t>
            </a:r>
            <a:endParaRPr lang="it-IT" sz="19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it-IT" sz="1900" b="1" u="sng" cap="all" dirty="0">
                <a:solidFill>
                  <a:srgbClr val="000000"/>
                </a:solidFill>
                <a:latin typeface="Comic Sans MS" panose="030F0702030302020204" pitchFamily="66" charset="0"/>
                <a:hlinkClick r:id="rId3"/>
              </a:rPr>
              <a:t>INTERNAZIONALE</a:t>
            </a:r>
            <a:r>
              <a:rPr lang="it-IT" sz="1900" b="1" u="sng" cap="all" dirty="0">
                <a:solidFill>
                  <a:srgbClr val="000000"/>
                </a:solidFill>
                <a:latin typeface="Comic Sans MS" panose="030F0702030302020204" pitchFamily="66" charset="0"/>
              </a:rPr>
              <a:t>/</a:t>
            </a:r>
            <a:r>
              <a:rPr lang="it-IT" sz="1900" dirty="0">
                <a:solidFill>
                  <a:srgbClr val="000000"/>
                </a:solidFill>
                <a:latin typeface="Comic Sans MS" panose="030F0702030302020204" pitchFamily="66" charset="0"/>
              </a:rPr>
              <a:t> </a:t>
            </a:r>
            <a:r>
              <a:rPr lang="it-IT" sz="1900" b="1" cap="all" dirty="0">
                <a:solidFill>
                  <a:srgbClr val="000000"/>
                </a:solidFill>
                <a:latin typeface="Comic Sans MS" panose="030F0702030302020204" pitchFamily="66" charset="0"/>
                <a:hlinkClick r:id="rId4"/>
              </a:rPr>
              <a:t>STUDENTI</a:t>
            </a:r>
            <a:r>
              <a:rPr lang="it-IT" sz="1900" b="1" cap="all" dirty="0">
                <a:solidFill>
                  <a:srgbClr val="000000"/>
                </a:solidFill>
                <a:latin typeface="Comic Sans MS" panose="030F0702030302020204" pitchFamily="66" charset="0"/>
              </a:rPr>
              <a:t>/</a:t>
            </a:r>
            <a:r>
              <a:rPr lang="it-IT" sz="1900" dirty="0">
                <a:solidFill>
                  <a:srgbClr val="000000"/>
                </a:solidFill>
                <a:latin typeface="Comic Sans MS" panose="030F0702030302020204" pitchFamily="66" charset="0"/>
              </a:rPr>
              <a:t> </a:t>
            </a:r>
            <a:r>
              <a:rPr lang="it-IT" sz="1900" b="1" cap="all" dirty="0">
                <a:solidFill>
                  <a:srgbClr val="000000"/>
                </a:solidFill>
                <a:latin typeface="Comic Sans MS" panose="030F0702030302020204" pitchFamily="66" charset="0"/>
                <a:hlinkClick r:id="rId5"/>
              </a:rPr>
              <a:t>VUOI ANDARE ALL'ESTERO</a:t>
            </a:r>
            <a:endParaRPr lang="it-IT" sz="19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it-IT" sz="1900" b="1" cap="all" dirty="0">
                <a:solidFill>
                  <a:srgbClr val="000000"/>
                </a:solidFill>
                <a:latin typeface="Comic Sans MS" panose="030F0702030302020204" pitchFamily="66" charset="0"/>
                <a:hlinkClick r:id="rId6"/>
              </a:rPr>
              <a:t>TUTTO ERASMUS</a:t>
            </a:r>
            <a:r>
              <a:rPr lang="it-IT" sz="1900" b="1" cap="all" dirty="0">
                <a:solidFill>
                  <a:srgbClr val="000000"/>
                </a:solidFill>
                <a:latin typeface="Comic Sans MS" panose="030F0702030302020204" pitchFamily="66" charset="0"/>
              </a:rPr>
              <a:t>/</a:t>
            </a:r>
            <a:r>
              <a:rPr lang="it-IT" sz="1900" dirty="0">
                <a:solidFill>
                  <a:srgbClr val="000000"/>
                </a:solidFill>
                <a:latin typeface="Comic Sans MS" panose="030F0702030302020204" pitchFamily="66" charset="0"/>
              </a:rPr>
              <a:t>Erasmus </a:t>
            </a:r>
            <a:r>
              <a:rPr lang="it-IT" sz="19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Traineeship</a:t>
            </a:r>
            <a:r>
              <a:rPr lang="it-IT" sz="1900" dirty="0">
                <a:solidFill>
                  <a:srgbClr val="000000"/>
                </a:solidFill>
                <a:latin typeface="Comic Sans MS" panose="030F0702030302020204" pitchFamily="66" charset="0"/>
              </a:rPr>
              <a:t> (Stage all’estero)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948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47956417-DBFE-42A8-9F43-120B7D5A4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910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b="1" dirty="0">
                <a:solidFill>
                  <a:srgbClr val="0070C0"/>
                </a:solidFill>
                <a:latin typeface="Comic Sans MS" panose="030F0702030302020204" pitchFamily="66" charset="0"/>
              </a:rPr>
              <a:t>QUALCHE INFO…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01BFB072-1159-46F8-A97B-B6DF34D47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2</a:t>
            </a:fld>
            <a:endParaRPr lang="it-IT"/>
          </a:p>
        </p:txBody>
      </p:sp>
      <p:sp>
        <p:nvSpPr>
          <p:cNvPr id="5" name="Segnaposto contenuto 2">
            <a:extLst>
              <a:ext uri="{FF2B5EF4-FFF2-40B4-BE49-F238E27FC236}">
                <a16:creationId xmlns="" xmlns:a16="http://schemas.microsoft.com/office/drawing/2014/main" id="{2CA802A6-F898-4BA8-8647-611F0A20B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435" y="1946797"/>
            <a:ext cx="11398928" cy="4351338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endParaRPr lang="it-IT" sz="1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 algn="ctr">
              <a:buNone/>
            </a:pPr>
            <a:r>
              <a:rPr lang="it-IT" sz="1600" dirty="0">
                <a:solidFill>
                  <a:prstClr val="black"/>
                </a:solidFill>
                <a:latin typeface="Comic Sans MS" panose="030F0702030302020204" pitchFamily="66" charset="0"/>
              </a:rPr>
              <a:t>Erasmus </a:t>
            </a:r>
            <a:r>
              <a:rPr lang="it-IT" sz="16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Traineeship</a:t>
            </a:r>
            <a:r>
              <a:rPr lang="it-IT" sz="1600" dirty="0">
                <a:solidFill>
                  <a:prstClr val="black"/>
                </a:solidFill>
                <a:latin typeface="Comic Sans MS" panose="030F0702030302020204" pitchFamily="66" charset="0"/>
              </a:rPr>
              <a:t> è una forma di mobilità che prevede l’erogazione di un contributo finanziario per coprire parte delle </a:t>
            </a:r>
            <a:r>
              <a:rPr lang="it-IT" sz="1600" b="1" dirty="0">
                <a:solidFill>
                  <a:srgbClr val="C00000"/>
                </a:solidFill>
                <a:latin typeface="Comic Sans MS" panose="030F0702030302020204" pitchFamily="66" charset="0"/>
              </a:rPr>
              <a:t>spese sostenute all’estero dagli studenti durante il periodo di tirocinio</a:t>
            </a:r>
            <a:r>
              <a:rPr lang="it-IT" sz="1600" dirty="0">
                <a:solidFill>
                  <a:prstClr val="black"/>
                </a:solidFill>
                <a:latin typeface="Comic Sans MS" panose="030F0702030302020204" pitchFamily="66" charset="0"/>
              </a:rPr>
              <a:t>.</a:t>
            </a:r>
          </a:p>
          <a:p>
            <a:pPr marL="0" lvl="0" indent="0" algn="just">
              <a:buNone/>
            </a:pPr>
            <a:endParaRPr lang="it-IT" sz="1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 algn="ctr">
              <a:buNone/>
            </a:pPr>
            <a:r>
              <a:rPr lang="it-IT" sz="1600" dirty="0">
                <a:solidFill>
                  <a:prstClr val="black"/>
                </a:solidFill>
                <a:latin typeface="Comic Sans MS" panose="030F0702030302020204" pitchFamily="66" charset="0"/>
              </a:rPr>
              <a:t>Il tirocinio deve avere una </a:t>
            </a:r>
            <a:r>
              <a:rPr lang="it-IT" sz="1600" b="1" dirty="0">
                <a:solidFill>
                  <a:srgbClr val="C00000"/>
                </a:solidFill>
                <a:latin typeface="Comic Sans MS" panose="030F0702030302020204" pitchFamily="66" charset="0"/>
              </a:rPr>
              <a:t>durata minima di 2 mesi e non può superare i 6 mesi</a:t>
            </a:r>
            <a:r>
              <a:rPr lang="it-IT" sz="1600" dirty="0">
                <a:solidFill>
                  <a:prstClr val="black"/>
                </a:solidFill>
                <a:latin typeface="Comic Sans MS" panose="030F0702030302020204" pitchFamily="66" charset="0"/>
              </a:rPr>
              <a:t>. </a:t>
            </a:r>
          </a:p>
          <a:p>
            <a:pPr marL="0" lvl="0" indent="0" algn="just">
              <a:buNone/>
            </a:pPr>
            <a:endParaRPr lang="it-IT" sz="1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 algn="just">
              <a:buNone/>
            </a:pPr>
            <a:endParaRPr lang="it-IT" sz="1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 algn="ctr">
              <a:buNone/>
            </a:pPr>
            <a:r>
              <a:rPr lang="it-IT" sz="1600" dirty="0">
                <a:solidFill>
                  <a:prstClr val="black"/>
                </a:solidFill>
                <a:latin typeface="Comic Sans MS" panose="030F0702030302020204" pitchFamily="66" charset="0"/>
              </a:rPr>
              <a:t>Per tutti gli studenti in mobilità il soggiorno Erasmus dovrà concludersi </a:t>
            </a:r>
          </a:p>
          <a:p>
            <a:pPr marL="0" lvl="0" indent="0" algn="ctr">
              <a:buNone/>
            </a:pPr>
            <a:r>
              <a:rPr lang="it-IT" sz="1600" dirty="0">
                <a:solidFill>
                  <a:prstClr val="black"/>
                </a:solidFill>
                <a:latin typeface="Comic Sans MS" panose="030F0702030302020204" pitchFamily="66" charset="0"/>
              </a:rPr>
              <a:t>entro e non oltre il 30 SETTEMBRE 2023. </a:t>
            </a:r>
          </a:p>
          <a:p>
            <a:pPr marL="0" lvl="0" indent="0" algn="just">
              <a:buNone/>
            </a:pPr>
            <a:endParaRPr lang="it-IT" sz="16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 algn="just">
              <a:buNone/>
            </a:pPr>
            <a:endParaRPr lang="it-IT" sz="16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 algn="ctr">
              <a:buNone/>
            </a:pPr>
            <a:r>
              <a:rPr lang="it-IT" sz="1600" dirty="0">
                <a:latin typeface="Comic Sans MS" panose="030F0702030302020204" pitchFamily="66" charset="0"/>
              </a:rPr>
              <a:t>Il programma Erasmus </a:t>
            </a:r>
            <a:r>
              <a:rPr lang="it-IT" sz="1600" dirty="0" err="1">
                <a:latin typeface="Comic Sans MS" panose="030F0702030302020204" pitchFamily="66" charset="0"/>
              </a:rPr>
              <a:t>Traineeship</a:t>
            </a:r>
            <a:r>
              <a:rPr lang="it-IT" sz="1600" dirty="0">
                <a:latin typeface="Comic Sans MS" panose="030F0702030302020204" pitchFamily="66" charset="0"/>
              </a:rPr>
              <a:t> può essere svolto esclusivamente presso università e istituti</a:t>
            </a:r>
          </a:p>
          <a:p>
            <a:pPr marL="0" lvl="0" indent="0" algn="ctr">
              <a:buNone/>
            </a:pPr>
            <a:r>
              <a:rPr lang="it-IT" sz="1600" dirty="0">
                <a:latin typeface="Comic Sans MS" panose="030F0702030302020204" pitchFamily="66" charset="0"/>
              </a:rPr>
              <a:t> ospitanti appartenenti ad un Paese partecipante al programma Erasmus.</a:t>
            </a:r>
          </a:p>
          <a:p>
            <a:pPr marL="0" lvl="0" indent="0">
              <a:buNone/>
            </a:pPr>
            <a:endParaRPr lang="it-IT" sz="1600" dirty="0"/>
          </a:p>
          <a:p>
            <a:pPr marL="0" lvl="0" indent="0" algn="ctr">
              <a:buNone/>
            </a:pPr>
            <a:endParaRPr lang="it-IT" sz="1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11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47956417-DBFE-42A8-9F43-120B7D5A4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9107"/>
            <a:ext cx="10515600" cy="1325563"/>
          </a:xfrm>
        </p:spPr>
        <p:txBody>
          <a:bodyPr>
            <a:normAutofit fontScale="90000"/>
          </a:bodyPr>
          <a:lstStyle/>
          <a:p>
            <a:pPr lvl="0" algn="ctr"/>
            <a:r>
              <a:rPr lang="it-IT" b="1" dirty="0">
                <a:solidFill>
                  <a:srgbClr val="C00000"/>
                </a:solidFill>
              </a:rPr>
              <a:t/>
            </a:r>
            <a:br>
              <a:rPr lang="it-IT" b="1" dirty="0">
                <a:solidFill>
                  <a:srgbClr val="C00000"/>
                </a:solidFill>
              </a:rPr>
            </a:br>
            <a:r>
              <a:rPr lang="it-IT" sz="4900" b="1" dirty="0">
                <a:solidFill>
                  <a:srgbClr val="0070C0"/>
                </a:solidFill>
                <a:latin typeface="Comic Sans MS" panose="030F0702030302020204" pitchFamily="66" charset="0"/>
              </a:rPr>
              <a:t>PRESENTAZIONE DELLA DOMANDA</a:t>
            </a:r>
            <a:br>
              <a:rPr lang="it-IT" sz="4900" b="1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endParaRPr lang="it-IT" sz="49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01BFB072-1159-46F8-A97B-B6DF34D47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3</a:t>
            </a:fld>
            <a:endParaRPr lang="it-IT"/>
          </a:p>
        </p:txBody>
      </p:sp>
      <p:sp>
        <p:nvSpPr>
          <p:cNvPr id="5" name="Segnaposto contenuto 2">
            <a:extLst>
              <a:ext uri="{FF2B5EF4-FFF2-40B4-BE49-F238E27FC236}">
                <a16:creationId xmlns="" xmlns:a16="http://schemas.microsoft.com/office/drawing/2014/main" id="{2CA802A6-F898-4BA8-8647-611F0A20B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435" y="1946797"/>
            <a:ext cx="11398928" cy="4351338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endParaRPr lang="it-IT" sz="1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buNone/>
            </a:pPr>
            <a:endParaRPr lang="it-IT" sz="1600" dirty="0"/>
          </a:p>
          <a:p>
            <a:pPr marL="0" lvl="0" indent="0" algn="just">
              <a:buNone/>
            </a:pPr>
            <a:r>
              <a:rPr lang="it-IT" sz="2400" b="1" dirty="0">
                <a:latin typeface="Comic Sans MS" panose="030F0702030302020204" pitchFamily="66" charset="0"/>
              </a:rPr>
              <a:t>La domanda di partecipazione al programma deve essere presentata in formato cartaceo, servendosi del modulo allegato al Bando e dovrà essere consegnata entro il</a:t>
            </a:r>
          </a:p>
          <a:p>
            <a:pPr marL="0" lvl="0" indent="0" algn="ctr">
              <a:buNone/>
            </a:pPr>
            <a:r>
              <a:rPr lang="it-IT" sz="2400" b="1" dirty="0">
                <a:latin typeface="Comic Sans MS" panose="030F0702030302020204" pitchFamily="66" charset="0"/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28 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LUGLIO 2022 – ORE 10.30</a:t>
            </a:r>
          </a:p>
          <a:p>
            <a:pPr marL="0" lvl="0" indent="0" algn="ctr">
              <a:buNone/>
            </a:pPr>
            <a:endParaRPr lang="it-IT" sz="2400" b="1" dirty="0">
              <a:latin typeface="Comic Sans MS" panose="030F0702030302020204" pitchFamily="66" charset="0"/>
            </a:endParaRPr>
          </a:p>
          <a:p>
            <a:pPr marL="0" lvl="0" indent="0" algn="just">
              <a:buNone/>
            </a:pPr>
            <a:r>
              <a:rPr lang="it-IT" sz="2400" b="1" dirty="0">
                <a:latin typeface="Comic Sans MS" panose="030F0702030302020204" pitchFamily="66" charset="0"/>
              </a:rPr>
              <a:t> tramite mail a </a:t>
            </a:r>
            <a:r>
              <a:rPr lang="it-IT" sz="2400" b="1" u="sng" dirty="0">
                <a:latin typeface="Comic Sans MS" panose="030F0702030302020204" pitchFamily="66" charset="0"/>
              </a:rPr>
              <a:t>domanda.erasmus@uniupo.it </a:t>
            </a:r>
          </a:p>
          <a:p>
            <a:pPr marL="0" lvl="0" indent="0" algn="just">
              <a:buNone/>
            </a:pPr>
            <a:endParaRPr lang="it-IT" sz="2400" b="1" dirty="0">
              <a:latin typeface="Comic Sans MS" panose="030F0702030302020204" pitchFamily="66" charset="0"/>
            </a:endParaRPr>
          </a:p>
          <a:p>
            <a:pPr marL="0" lvl="0" indent="0" algn="just">
              <a:buNone/>
            </a:pPr>
            <a:r>
              <a:rPr lang="it-IT" sz="2400" b="1" dirty="0">
                <a:latin typeface="Comic Sans MS" panose="030F0702030302020204" pitchFamily="66" charset="0"/>
              </a:rPr>
              <a:t> NOTA BENE: si raccomanda solo scansioni e non fotografie.</a:t>
            </a:r>
          </a:p>
          <a:p>
            <a:pPr marL="0" lvl="0" indent="0" algn="ctr">
              <a:buNone/>
            </a:pPr>
            <a:endParaRPr lang="it-IT" sz="1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53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47956417-DBFE-42A8-9F43-120B7D5A4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910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b="1" dirty="0">
                <a:solidFill>
                  <a:srgbClr val="0070C0"/>
                </a:solidFill>
                <a:latin typeface="Comic Sans MS" panose="030F0702030302020204" pitchFamily="66" charset="0"/>
              </a:rPr>
              <a:t>REQUISITI PER L’AMMISSIONE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01BFB072-1159-46F8-A97B-B6DF34D47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4</a:t>
            </a:fld>
            <a:endParaRPr lang="it-IT"/>
          </a:p>
        </p:txBody>
      </p:sp>
      <p:sp>
        <p:nvSpPr>
          <p:cNvPr id="5" name="Segnaposto contenuto 2">
            <a:extLst>
              <a:ext uri="{FF2B5EF4-FFF2-40B4-BE49-F238E27FC236}">
                <a16:creationId xmlns="" xmlns:a16="http://schemas.microsoft.com/office/drawing/2014/main" id="{2CA802A6-F898-4BA8-8647-611F0A20B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1504" y="1946797"/>
            <a:ext cx="9718535" cy="4351338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endParaRPr lang="it-IT" sz="1600" b="1" dirty="0">
              <a:latin typeface="Comic Sans MS" panose="030F0702030302020204" pitchFamily="66" charset="0"/>
            </a:endParaRPr>
          </a:p>
          <a:p>
            <a:pPr marL="0" lvl="0" indent="0" algn="just">
              <a:buNone/>
            </a:pPr>
            <a:r>
              <a:rPr lang="it-IT" sz="1600" b="1" dirty="0">
                <a:latin typeface="Comic Sans MS" panose="030F0702030302020204" pitchFamily="66" charset="0"/>
              </a:rPr>
              <a:t>Possono presentare domanda:</a:t>
            </a:r>
          </a:p>
          <a:p>
            <a:pPr marL="0" lvl="0" indent="0" algn="just">
              <a:buNone/>
            </a:pPr>
            <a:r>
              <a:rPr lang="it-IT" sz="1600" b="1" dirty="0">
                <a:latin typeface="Comic Sans MS" panose="030F0702030302020204" pitchFamily="66" charset="0"/>
              </a:rPr>
              <a:t>- Gli studenti con cittadinanza di uno Stato membro dell’Unione Europea o di un altro Paese</a:t>
            </a:r>
          </a:p>
          <a:p>
            <a:pPr marL="0" lvl="0" indent="0" algn="just">
              <a:buNone/>
            </a:pPr>
            <a:r>
              <a:rPr lang="it-IT" sz="1600" b="1" dirty="0">
                <a:latin typeface="Comic Sans MS" panose="030F0702030302020204" pitchFamily="66" charset="0"/>
              </a:rPr>
              <a:t>partecipante al Programma Erasmus+ e regolarmente iscritti presso l’Università del Piemonte</a:t>
            </a:r>
          </a:p>
          <a:p>
            <a:pPr marL="0" lvl="0" indent="0" algn="just">
              <a:buNone/>
            </a:pPr>
            <a:r>
              <a:rPr lang="it-IT" sz="1600" b="1" dirty="0">
                <a:latin typeface="Comic Sans MS" panose="030F0702030302020204" pitchFamily="66" charset="0"/>
              </a:rPr>
              <a:t>Orientale nell’</a:t>
            </a:r>
            <a:r>
              <a:rPr lang="it-IT" sz="1600" b="1" dirty="0" err="1">
                <a:latin typeface="Comic Sans MS" panose="030F0702030302020204" pitchFamily="66" charset="0"/>
              </a:rPr>
              <a:t>a.a</a:t>
            </a:r>
            <a:r>
              <a:rPr lang="it-IT" sz="1600" b="1" dirty="0">
                <a:latin typeface="Comic Sans MS" panose="030F0702030302020204" pitchFamily="66" charset="0"/>
              </a:rPr>
              <a:t>. 2022/2023, a un qualsiasi anno di un Corso di Laurea, Corso di Laurea</a:t>
            </a:r>
          </a:p>
          <a:p>
            <a:pPr marL="0" lvl="0" indent="0" algn="just">
              <a:buNone/>
            </a:pPr>
            <a:r>
              <a:rPr lang="it-IT" sz="1600" b="1" dirty="0">
                <a:latin typeface="Comic Sans MS" panose="030F0702030302020204" pitchFamily="66" charset="0"/>
              </a:rPr>
              <a:t>Magistrale, Corso di Laurea Magistrale a Ciclo Unico.</a:t>
            </a:r>
          </a:p>
          <a:p>
            <a:pPr marL="0" lvl="0" indent="0" algn="just">
              <a:buNone/>
            </a:pPr>
            <a:endParaRPr lang="it-IT" sz="1600" b="1" dirty="0">
              <a:latin typeface="Comic Sans MS" panose="030F0702030302020204" pitchFamily="66" charset="0"/>
            </a:endParaRPr>
          </a:p>
          <a:p>
            <a:pPr marL="0" lvl="0" indent="0" algn="just">
              <a:buNone/>
            </a:pPr>
            <a:r>
              <a:rPr lang="it-IT" sz="1600" b="1" dirty="0">
                <a:latin typeface="Comic Sans MS" panose="030F0702030302020204" pitchFamily="66" charset="0"/>
              </a:rPr>
              <a:t>- Gli studenti cittadini di altri Paesi, purché siano regolarmente iscritti presso l’Università del</a:t>
            </a:r>
          </a:p>
          <a:p>
            <a:pPr marL="0" lvl="0" indent="0" algn="just">
              <a:buNone/>
            </a:pPr>
            <a:r>
              <a:rPr lang="it-IT" sz="1600" b="1" dirty="0">
                <a:latin typeface="Comic Sans MS" panose="030F0702030302020204" pitchFamily="66" charset="0"/>
              </a:rPr>
              <a:t>Piemonte Orientale.</a:t>
            </a:r>
          </a:p>
          <a:p>
            <a:pPr marL="0" lvl="0" indent="0" algn="just">
              <a:buNone/>
            </a:pPr>
            <a:endParaRPr lang="it-IT" sz="1600" b="1" dirty="0">
              <a:latin typeface="Comic Sans MS" panose="030F0702030302020204" pitchFamily="66" charset="0"/>
            </a:endParaRPr>
          </a:p>
          <a:p>
            <a:pPr marL="0" lvl="0" indent="0" algn="just">
              <a:buNone/>
            </a:pPr>
            <a:r>
              <a:rPr lang="it-IT" sz="1600" b="1" dirty="0">
                <a:latin typeface="Comic Sans MS" panose="030F0702030302020204" pitchFamily="66" charset="0"/>
              </a:rPr>
              <a:t>La mobilità Erasmus + per </a:t>
            </a:r>
            <a:r>
              <a:rPr lang="it-IT" sz="1600" b="1" dirty="0" err="1">
                <a:latin typeface="Comic Sans MS" panose="030F0702030302020204" pitchFamily="66" charset="0"/>
              </a:rPr>
              <a:t>Traineeship</a:t>
            </a:r>
            <a:r>
              <a:rPr lang="it-IT" sz="1600" b="1" dirty="0">
                <a:latin typeface="Comic Sans MS" panose="030F0702030302020204" pitchFamily="66" charset="0"/>
              </a:rPr>
              <a:t> (così come la mobilità Erasmus+ per studio) può essere</a:t>
            </a:r>
          </a:p>
          <a:p>
            <a:pPr marL="0" lvl="0" indent="0" algn="just">
              <a:buNone/>
            </a:pPr>
            <a:r>
              <a:rPr lang="it-IT" sz="1600" b="1" dirty="0">
                <a:latin typeface="Comic Sans MS" panose="030F0702030302020204" pitchFamily="66" charset="0"/>
              </a:rPr>
              <a:t>ripetuta più volte dallo stesso studente per singolo ciclo di studio.</a:t>
            </a:r>
          </a:p>
        </p:txBody>
      </p:sp>
    </p:spTree>
    <p:extLst>
      <p:ext uri="{BB962C8B-B14F-4D97-AF65-F5344CB8AC3E}">
        <p14:creationId xmlns:p14="http://schemas.microsoft.com/office/powerpoint/2010/main" val="227923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47956417-DBFE-42A8-9F43-120B7D5A4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9107"/>
            <a:ext cx="10515600" cy="1325563"/>
          </a:xfrm>
        </p:spPr>
        <p:txBody>
          <a:bodyPr>
            <a:normAutofit fontScale="90000"/>
          </a:bodyPr>
          <a:lstStyle/>
          <a:p>
            <a:pPr lvl="0" algn="ctr"/>
            <a:r>
              <a:rPr lang="it-IT" b="1" dirty="0">
                <a:solidFill>
                  <a:srgbClr val="C00000"/>
                </a:solidFill>
                <a:latin typeface="Comic Sans MS" panose="030F0702030302020204" pitchFamily="66" charset="0"/>
              </a:rPr>
              <a:t/>
            </a:r>
            <a:br>
              <a:rPr lang="it-IT" b="1" dirty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it-IT" sz="4900" b="1" dirty="0">
                <a:solidFill>
                  <a:srgbClr val="0070C0"/>
                </a:solidFill>
                <a:latin typeface="Comic Sans MS" panose="030F0702030302020204" pitchFamily="66" charset="0"/>
              </a:rPr>
              <a:t>Mobilità a fini di </a:t>
            </a:r>
            <a:r>
              <a:rPr lang="it-IT" sz="4900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traineeship</a:t>
            </a:r>
            <a:r>
              <a:rPr lang="it-IT" sz="4900" b="1" dirty="0">
                <a:solidFill>
                  <a:srgbClr val="0070C0"/>
                </a:solidFill>
                <a:latin typeface="Comic Sans MS" panose="030F0702030302020204" pitchFamily="66" charset="0"/>
              </a:rPr>
              <a:t>: Dove?</a:t>
            </a:r>
            <a:br>
              <a:rPr lang="it-IT" sz="4900" b="1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endParaRPr lang="it-IT" sz="49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01BFB072-1159-46F8-A97B-B6DF34D47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5</a:t>
            </a:fld>
            <a:endParaRPr lang="it-IT"/>
          </a:p>
        </p:txBody>
      </p:sp>
      <p:sp>
        <p:nvSpPr>
          <p:cNvPr id="5" name="Segnaposto contenuto 2">
            <a:extLst>
              <a:ext uri="{FF2B5EF4-FFF2-40B4-BE49-F238E27FC236}">
                <a16:creationId xmlns="" xmlns:a16="http://schemas.microsoft.com/office/drawing/2014/main" id="{2CA802A6-F898-4BA8-8647-611F0A20B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435" y="1946797"/>
            <a:ext cx="11398928" cy="4351338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endParaRPr lang="it-IT" sz="1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 algn="ctr">
              <a:buNone/>
            </a:pPr>
            <a:r>
              <a:rPr lang="it-IT" sz="1600" b="1" dirty="0">
                <a:latin typeface="Comic Sans MS" panose="030F0702030302020204" pitchFamily="66" charset="0"/>
              </a:rPr>
              <a:t>Studenti iscritti presso un Istituto di Istruzione che ancora non sappiano dove svolgere un</a:t>
            </a:r>
          </a:p>
          <a:p>
            <a:pPr marL="0" lvl="0" indent="0" algn="ctr">
              <a:buNone/>
            </a:pPr>
            <a:r>
              <a:rPr lang="it-IT" sz="1600" b="1" dirty="0" err="1">
                <a:latin typeface="Comic Sans MS" panose="030F0702030302020204" pitchFamily="66" charset="0"/>
              </a:rPr>
              <a:t>traineeship</a:t>
            </a:r>
            <a:r>
              <a:rPr lang="it-IT" sz="1600" b="1" dirty="0">
                <a:latin typeface="Comic Sans MS" panose="030F0702030302020204" pitchFamily="66" charset="0"/>
              </a:rPr>
              <a:t> all’estero possono registrarsi alla seguente piattaforma </a:t>
            </a:r>
            <a:r>
              <a:rPr lang="it-IT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erasmusintern.org</a:t>
            </a:r>
            <a:r>
              <a:rPr lang="it-IT" sz="1600" b="1" dirty="0">
                <a:latin typeface="Comic Sans MS" panose="030F0702030302020204" pitchFamily="66" charset="0"/>
              </a:rPr>
              <a:t> promossa</a:t>
            </a:r>
          </a:p>
          <a:p>
            <a:pPr marL="0" lvl="0" indent="0" algn="ctr">
              <a:buNone/>
            </a:pPr>
            <a:r>
              <a:rPr lang="it-IT" sz="1600" b="1" dirty="0">
                <a:latin typeface="Comic Sans MS" panose="030F0702030302020204" pitchFamily="66" charset="0"/>
              </a:rPr>
              <a:t>da Erasmus </a:t>
            </a:r>
            <a:r>
              <a:rPr lang="it-IT" sz="1600" b="1" dirty="0" err="1">
                <a:latin typeface="Comic Sans MS" panose="030F0702030302020204" pitchFamily="66" charset="0"/>
              </a:rPr>
              <a:t>Student</a:t>
            </a:r>
            <a:r>
              <a:rPr lang="it-IT" sz="1600" b="1" dirty="0">
                <a:latin typeface="Comic Sans MS" panose="030F0702030302020204" pitchFamily="66" charset="0"/>
              </a:rPr>
              <a:t> Network.</a:t>
            </a:r>
          </a:p>
          <a:p>
            <a:pPr marL="0" lvl="0" indent="0" algn="ctr">
              <a:buNone/>
            </a:pPr>
            <a:endParaRPr lang="it-IT" sz="1600" b="1" dirty="0">
              <a:latin typeface="Comic Sans MS" panose="030F0702030302020204" pitchFamily="66" charset="0"/>
            </a:endParaRPr>
          </a:p>
          <a:p>
            <a:pPr marL="0" lvl="0" indent="0" algn="ctr">
              <a:buNone/>
            </a:pPr>
            <a:r>
              <a:rPr lang="it-IT" sz="1600" b="1" dirty="0">
                <a:latin typeface="Comic Sans MS" panose="030F0702030302020204" pitchFamily="66" charset="0"/>
              </a:rPr>
              <a:t>Accedendo alla sezione “</a:t>
            </a:r>
            <a:r>
              <a:rPr lang="it-IT" sz="1600" b="1" dirty="0" err="1">
                <a:latin typeface="Comic Sans MS" panose="030F0702030302020204" pitchFamily="66" charset="0"/>
              </a:rPr>
              <a:t>sign</a:t>
            </a:r>
            <a:r>
              <a:rPr lang="it-IT" sz="1600" b="1" dirty="0">
                <a:latin typeface="Comic Sans MS" panose="030F0702030302020204" pitchFamily="66" charset="0"/>
              </a:rPr>
              <a:t> up” e spuntando l’opzione “</a:t>
            </a:r>
            <a:r>
              <a:rPr lang="it-IT" sz="1600" b="1" dirty="0" err="1">
                <a:latin typeface="Comic Sans MS" panose="030F0702030302020204" pitchFamily="66" charset="0"/>
              </a:rPr>
              <a:t>I’m</a:t>
            </a:r>
            <a:r>
              <a:rPr lang="it-IT" sz="1600" b="1" dirty="0">
                <a:latin typeface="Comic Sans MS" panose="030F0702030302020204" pitchFamily="66" charset="0"/>
              </a:rPr>
              <a:t> </a:t>
            </a:r>
            <a:r>
              <a:rPr lang="it-IT" sz="1600" b="1" dirty="0" err="1">
                <a:latin typeface="Comic Sans MS" panose="030F0702030302020204" pitchFamily="66" charset="0"/>
              </a:rPr>
              <a:t>looking</a:t>
            </a:r>
            <a:r>
              <a:rPr lang="it-IT" sz="1600" b="1" dirty="0">
                <a:latin typeface="Comic Sans MS" panose="030F0702030302020204" pitchFamily="66" charset="0"/>
              </a:rPr>
              <a:t> for an </a:t>
            </a:r>
            <a:r>
              <a:rPr lang="it-IT" sz="1600" b="1" dirty="0" err="1">
                <a:latin typeface="Comic Sans MS" panose="030F0702030302020204" pitchFamily="66" charset="0"/>
              </a:rPr>
              <a:t>internship</a:t>
            </a:r>
            <a:r>
              <a:rPr lang="it-IT" sz="1600" b="1" dirty="0">
                <a:latin typeface="Comic Sans MS" panose="030F0702030302020204" pitchFamily="66" charset="0"/>
              </a:rPr>
              <a:t>”, sarà infatti</a:t>
            </a:r>
          </a:p>
          <a:p>
            <a:pPr marL="0" lvl="0" indent="0" algn="ctr">
              <a:buNone/>
            </a:pPr>
            <a:r>
              <a:rPr lang="it-IT" sz="1600" b="1" dirty="0">
                <a:latin typeface="Comic Sans MS" panose="030F0702030302020204" pitchFamily="66" charset="0"/>
              </a:rPr>
              <a:t>possibile creare un proprio profilo e cercare l’impresa/organizzazione che meglio risponda ai</a:t>
            </a:r>
          </a:p>
          <a:p>
            <a:pPr marL="0" lvl="0" indent="0" algn="ctr">
              <a:buNone/>
            </a:pPr>
            <a:r>
              <a:rPr lang="it-IT" sz="1600" b="1" dirty="0">
                <a:latin typeface="Comic Sans MS" panose="030F0702030302020204" pitchFamily="66" charset="0"/>
              </a:rPr>
              <a:t>propri obiettivi di carriera accademica e di futura realizzazione professionale.</a:t>
            </a:r>
          </a:p>
          <a:p>
            <a:pPr marL="0" lvl="0" indent="0" algn="ctr">
              <a:buNone/>
            </a:pPr>
            <a:endParaRPr lang="it-IT" sz="1600" b="1" dirty="0">
              <a:latin typeface="Comic Sans MS" panose="030F0702030302020204" pitchFamily="66" charset="0"/>
            </a:endParaRPr>
          </a:p>
          <a:p>
            <a:pPr marL="0" lvl="0" indent="0" algn="ctr">
              <a:buNone/>
            </a:pPr>
            <a:endParaRPr lang="it-IT" sz="1600" b="1" dirty="0">
              <a:latin typeface="Comic Sans MS" panose="030F0702030302020204" pitchFamily="66" charset="0"/>
            </a:endParaRPr>
          </a:p>
          <a:p>
            <a:pPr marL="0" lvl="0" indent="0" algn="just">
              <a:buNone/>
            </a:pPr>
            <a:r>
              <a:rPr lang="it-IT" sz="1600" b="1" dirty="0">
                <a:latin typeface="Comic Sans MS" panose="030F0702030302020204" pitchFamily="66" charset="0"/>
              </a:rPr>
              <a:t>NOTA BENE: il Bando recepisce l’uscita del Regno Unito dalla partecipazione al Programma Erasmus 2021/2027, a seguito dei negoziati tra Unione Europea e Regno Unito, alla luce della </a:t>
            </a:r>
            <a:r>
              <a:rPr lang="it-IT" sz="1600" b="1" dirty="0" err="1">
                <a:latin typeface="Comic Sans MS" panose="030F0702030302020204" pitchFamily="66" charset="0"/>
              </a:rPr>
              <a:t>Brexit</a:t>
            </a:r>
            <a:r>
              <a:rPr lang="it-IT" sz="1600" b="1" dirty="0">
                <a:latin typeface="Comic Sans MS" panose="030F0702030302020204" pitchFamily="66" charset="0"/>
              </a:rPr>
              <a:t>. Di conseguenza, il Regno Unito non fa più parte dell’elenco dei “</a:t>
            </a:r>
            <a:r>
              <a:rPr lang="it-IT" sz="1600" b="1" dirty="0" err="1">
                <a:latin typeface="Comic Sans MS" panose="030F0702030302020204" pitchFamily="66" charset="0"/>
              </a:rPr>
              <a:t>Programme</a:t>
            </a:r>
            <a:r>
              <a:rPr lang="it-IT" sz="1600" b="1" dirty="0">
                <a:latin typeface="Comic Sans MS" panose="030F0702030302020204" pitchFamily="66" charset="0"/>
              </a:rPr>
              <a:t> </a:t>
            </a:r>
            <a:r>
              <a:rPr lang="it-IT" sz="1600" b="1" dirty="0" err="1">
                <a:latin typeface="Comic Sans MS" panose="030F0702030302020204" pitchFamily="66" charset="0"/>
              </a:rPr>
              <a:t>Countries</a:t>
            </a:r>
            <a:r>
              <a:rPr lang="it-IT" sz="1600" b="1" dirty="0">
                <a:latin typeface="Comic Sans MS" panose="030F0702030302020204" pitchFamily="66" charset="0"/>
              </a:rPr>
              <a:t>” e non è un Paese eleggibile per questo tipo di mobilità. </a:t>
            </a:r>
            <a:endParaRPr lang="it-IT" sz="16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86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47956417-DBFE-42A8-9F43-120B7D5A4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344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b="1" dirty="0">
                <a:solidFill>
                  <a:srgbClr val="0070C0"/>
                </a:solidFill>
                <a:latin typeface="Comic Sans MS" panose="030F0702030302020204" pitchFamily="66" charset="0"/>
              </a:rPr>
              <a:t>I CONTRIBUTI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01BFB072-1159-46F8-A97B-B6DF34D47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86BA-5C0C-4CE8-AEEE-CF990D842413}" type="slidenum">
              <a:rPr lang="it-IT" smtClean="0"/>
              <a:t>6</a:t>
            </a:fld>
            <a:endParaRPr lang="it-IT"/>
          </a:p>
        </p:txBody>
      </p:sp>
      <p:sp>
        <p:nvSpPr>
          <p:cNvPr id="5" name="Segnaposto contenuto 2">
            <a:extLst>
              <a:ext uri="{FF2B5EF4-FFF2-40B4-BE49-F238E27FC236}">
                <a16:creationId xmlns="" xmlns:a16="http://schemas.microsoft.com/office/drawing/2014/main" id="{2CA802A6-F898-4BA8-8647-611F0A20B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128" y="2112885"/>
            <a:ext cx="11398928" cy="4506192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it-IT" sz="1800" dirty="0">
                <a:solidFill>
                  <a:prstClr val="black"/>
                </a:solidFill>
                <a:latin typeface="Comic Sans MS" panose="030F0702030302020204" pitchFamily="66" charset="0"/>
              </a:rPr>
              <a:t>Il contributo finanziario concesso dall’Unione Europea agli studenti con borsa è un </a:t>
            </a:r>
            <a:r>
              <a:rPr lang="it-IT" sz="1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importo mensile rapportato al paese di destinazione e ai mesi di effettiva permanenza all'estero</a:t>
            </a:r>
            <a:r>
              <a:rPr lang="it-IT" sz="1800" dirty="0">
                <a:solidFill>
                  <a:prstClr val="black"/>
                </a:solidFill>
                <a:latin typeface="Comic Sans MS" panose="030F0702030302020204" pitchFamily="66" charset="0"/>
              </a:rPr>
              <a:t>. In particolare, i finanziamenti sono distinti per paesi di destinazione raggruppati in base al costo della vita:</a:t>
            </a:r>
          </a:p>
          <a:p>
            <a:pPr marL="0" lvl="0" indent="0">
              <a:buNone/>
            </a:pPr>
            <a:endParaRPr lang="it-IT" sz="1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it-IT" sz="1800" dirty="0">
              <a:solidFill>
                <a:prstClr val="black"/>
              </a:solidFill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="" xmlns:a16="http://schemas.microsoft.com/office/drawing/2014/main" id="{E352078F-7F5F-43AF-AB6E-7E3580CC73C0}"/>
              </a:ext>
            </a:extLst>
          </p:cNvPr>
          <p:cNvSpPr/>
          <p:nvPr/>
        </p:nvSpPr>
        <p:spPr>
          <a:xfrm>
            <a:off x="6862046" y="3528502"/>
            <a:ext cx="500342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200" dirty="0">
                <a:latin typeface="Comic Sans MS" panose="030F0702030302020204" pitchFamily="66" charset="0"/>
              </a:rPr>
              <a:t>UPO integrerà le borse erogate dalla Commissione Europea con fondi propri e con fondi ministeriali: </a:t>
            </a:r>
          </a:p>
          <a:p>
            <a:pPr algn="just"/>
            <a:r>
              <a:rPr lang="it-IT" sz="1200" dirty="0">
                <a:latin typeface="Comic Sans MS" panose="030F0702030302020204" pitchFamily="66" charset="0"/>
              </a:rPr>
              <a:t>gli importi complessivi potranno variare sulla base del Paese di destinazione e della fascia ISEE di appartenenza.</a:t>
            </a:r>
          </a:p>
          <a:p>
            <a:pPr algn="just"/>
            <a:endParaRPr lang="it-IT" sz="1200" dirty="0">
              <a:latin typeface="Comic Sans MS" panose="030F0702030302020204" pitchFamily="66" charset="0"/>
            </a:endParaRPr>
          </a:p>
          <a:p>
            <a:pPr algn="just"/>
            <a:endParaRPr lang="it-IT" sz="1200" dirty="0">
              <a:latin typeface="Comic Sans MS" panose="030F0702030302020204" pitchFamily="66" charset="0"/>
            </a:endParaRPr>
          </a:p>
          <a:p>
            <a:pPr algn="just"/>
            <a:r>
              <a:rPr lang="it-IT" sz="1200" dirty="0">
                <a:latin typeface="Comic Sans MS" panose="030F0702030302020204" pitchFamily="66" charset="0"/>
              </a:rPr>
              <a:t>Il contributo sarà erogato al 70% indicativamente entro un mese dalla partenza e il restante 30% al rientro di tutti gli studenti, dopo il 30 Settembre 2023.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251" y="3268073"/>
            <a:ext cx="6237288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908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990600" y="1138760"/>
            <a:ext cx="10515600" cy="77096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>
                <a:latin typeface="Verdana"/>
                <a:cs typeface="Verdana"/>
              </a:rPr>
              <a:t/>
            </a:r>
            <a:br>
              <a:rPr lang="it-IT" dirty="0">
                <a:latin typeface="Verdana"/>
                <a:cs typeface="Verdana"/>
              </a:rPr>
            </a:br>
            <a:r>
              <a:rPr lang="it-IT" sz="4000" b="1" dirty="0">
                <a:solidFill>
                  <a:srgbClr val="0070C0"/>
                </a:solidFill>
                <a:latin typeface="Comic Sans MS" panose="030F0702030302020204" pitchFamily="66" charset="0"/>
                <a:cs typeface="Verdana"/>
              </a:rPr>
              <a:t>PAESI IN CUI SVOLGERE IL TIROCINIO</a:t>
            </a:r>
            <a:r>
              <a:rPr lang="it-IT" dirty="0">
                <a:latin typeface="Verdana"/>
                <a:cs typeface="Verdana"/>
              </a:rPr>
              <a:t/>
            </a:r>
            <a:br>
              <a:rPr lang="it-IT" dirty="0">
                <a:latin typeface="Verdana"/>
                <a:cs typeface="Verdana"/>
              </a:rPr>
            </a:b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838200" y="2207375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dirty="0">
                <a:latin typeface="Comic Sans MS" panose="030F0702030302020204" pitchFamily="66" charset="0"/>
              </a:rPr>
              <a:t>Lo stage può essere svolto presso imprese, centri di formazione, università e centri di ricerca o altre organizzazioni, esclusivamente dei seguenti Paesi:</a:t>
            </a:r>
          </a:p>
          <a:p>
            <a:pPr marL="0" indent="0">
              <a:buNone/>
            </a:pPr>
            <a:endParaRPr lang="it-IT" sz="2000" dirty="0">
              <a:latin typeface="Comic Sans MS" panose="030F0702030302020204" pitchFamily="66" charset="0"/>
            </a:endParaRPr>
          </a:p>
          <a:p>
            <a:pPr algn="just"/>
            <a:r>
              <a:rPr lang="it-IT" sz="2000" dirty="0">
                <a:latin typeface="Comic Sans MS" panose="030F0702030302020204" pitchFamily="66" charset="0"/>
              </a:rPr>
              <a:t> i 26 Stati membri dell’Unione Europea: Austria, Belgio, Bulgaria, Cipro, Croazia, Danimarca, Estonia, Finlandia, Francia, Germania, Grecia, Irlanda, Lettonia, Lituania, Lussemburgo, Malta, Paesi Bassi, Polonia, Portogallo, Repubblica Ceca, Romania, Slovacchia, Slovenia, Spagna, Svezia e Ungheria;</a:t>
            </a:r>
          </a:p>
          <a:p>
            <a:endParaRPr lang="it-IT" sz="2000" dirty="0">
              <a:latin typeface="Comic Sans MS" panose="030F0702030302020204" pitchFamily="66" charset="0"/>
            </a:endParaRPr>
          </a:p>
          <a:p>
            <a:r>
              <a:rPr lang="it-IT" sz="2000" dirty="0">
                <a:latin typeface="Comic Sans MS" panose="030F0702030302020204" pitchFamily="66" charset="0"/>
              </a:rPr>
              <a:t>i 3 paesi dello Spazio Economico Europeo: Islanda, Liechtenstein, Norvegia;</a:t>
            </a:r>
          </a:p>
          <a:p>
            <a:endParaRPr lang="it-IT" sz="2000" dirty="0">
              <a:latin typeface="Comic Sans MS" panose="030F0702030302020204" pitchFamily="66" charset="0"/>
            </a:endParaRPr>
          </a:p>
          <a:p>
            <a:r>
              <a:rPr lang="it-IT" sz="2000" dirty="0">
                <a:latin typeface="Comic Sans MS" panose="030F0702030302020204" pitchFamily="66" charset="0"/>
              </a:rPr>
              <a:t>i Paesi candidati all’adesione: Macedonia del Nord, Serbia, Turchia.</a:t>
            </a:r>
          </a:p>
        </p:txBody>
      </p:sp>
    </p:spTree>
    <p:extLst>
      <p:ext uri="{BB962C8B-B14F-4D97-AF65-F5344CB8AC3E}">
        <p14:creationId xmlns:p14="http://schemas.microsoft.com/office/powerpoint/2010/main" val="58540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38200" y="629392"/>
            <a:ext cx="10515600" cy="1325563"/>
          </a:xfrm>
        </p:spPr>
        <p:txBody>
          <a:bodyPr/>
          <a:lstStyle/>
          <a:p>
            <a:pPr algn="ctr"/>
            <a:r>
              <a:rPr lang="it-IT" b="1" dirty="0">
                <a:solidFill>
                  <a:srgbClr val="0070C0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Equiparazione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55600" indent="-342900">
              <a:lnSpc>
                <a:spcPct val="100000"/>
              </a:lnSpc>
              <a:spcBef>
                <a:spcPts val="2230"/>
              </a:spcBef>
              <a:buFont typeface="Wingdings"/>
              <a:buChar char=""/>
              <a:tabLst>
                <a:tab pos="499109" algn="l"/>
              </a:tabLst>
            </a:pPr>
            <a:r>
              <a:rPr lang="it-IT" sz="3200" spc="-5" dirty="0">
                <a:latin typeface="Comic Sans MS" panose="030F0702030302020204" pitchFamily="66" charset="0"/>
                <a:cs typeface="Verdana"/>
              </a:rPr>
              <a:t> status di</a:t>
            </a:r>
            <a:r>
              <a:rPr lang="it-IT" sz="3200" spc="-55" dirty="0">
                <a:latin typeface="Comic Sans MS" panose="030F0702030302020204" pitchFamily="66" charset="0"/>
                <a:cs typeface="Verdana"/>
              </a:rPr>
              <a:t> </a:t>
            </a:r>
            <a:r>
              <a:rPr lang="it-IT" sz="3200" spc="-10" dirty="0">
                <a:latin typeface="Comic Sans MS" panose="030F0702030302020204" pitchFamily="66" charset="0"/>
                <a:cs typeface="Verdana"/>
              </a:rPr>
              <a:t>Erasmus</a:t>
            </a:r>
            <a:endParaRPr lang="it-IT" sz="3200" dirty="0">
              <a:latin typeface="Comic Sans MS" panose="030F0702030302020204" pitchFamily="66" charset="0"/>
              <a:cs typeface="Verdana"/>
            </a:endParaRPr>
          </a:p>
          <a:p>
            <a:pPr marL="498475" indent="-485775">
              <a:lnSpc>
                <a:spcPct val="100000"/>
              </a:lnSpc>
              <a:buFont typeface="Wingdings"/>
              <a:buChar char=""/>
              <a:tabLst>
                <a:tab pos="499109" algn="l"/>
              </a:tabLst>
            </a:pPr>
            <a:r>
              <a:rPr lang="it-IT" sz="3200" spc="-5" dirty="0">
                <a:latin typeface="Comic Sans MS" panose="030F0702030302020204" pitchFamily="66" charset="0"/>
                <a:cs typeface="Verdana"/>
              </a:rPr>
              <a:t>riconoscimento</a:t>
            </a:r>
            <a:r>
              <a:rPr lang="it-IT" sz="3200" spc="-60" dirty="0">
                <a:latin typeface="Comic Sans MS" panose="030F0702030302020204" pitchFamily="66" charset="0"/>
                <a:cs typeface="Verdana"/>
              </a:rPr>
              <a:t> </a:t>
            </a:r>
            <a:r>
              <a:rPr lang="it-IT" sz="3200" spc="-5" dirty="0">
                <a:latin typeface="Comic Sans MS" panose="030F0702030302020204" pitchFamily="66" charset="0"/>
                <a:cs typeface="Verdana"/>
              </a:rPr>
              <a:t>attività</a:t>
            </a:r>
            <a:endParaRPr lang="it-IT" sz="3200" dirty="0">
              <a:latin typeface="Comic Sans MS" panose="030F0702030302020204" pitchFamily="66" charset="0"/>
              <a:cs typeface="Verdana"/>
            </a:endParaRPr>
          </a:p>
          <a:p>
            <a:pPr marL="498475" indent="-485775">
              <a:lnSpc>
                <a:spcPct val="100000"/>
              </a:lnSpc>
              <a:buFont typeface="Wingdings"/>
              <a:buChar char=""/>
              <a:tabLst>
                <a:tab pos="499109" algn="l"/>
              </a:tabLst>
            </a:pPr>
            <a:r>
              <a:rPr lang="it-IT" sz="3200" spc="-5" dirty="0">
                <a:latin typeface="Comic Sans MS" panose="030F0702030302020204" pitchFamily="66" charset="0"/>
                <a:cs typeface="Verdana"/>
              </a:rPr>
              <a:t>ricerca</a:t>
            </a:r>
            <a:r>
              <a:rPr lang="it-IT" sz="3200" spc="-70" dirty="0">
                <a:latin typeface="Comic Sans MS" panose="030F0702030302020204" pitchFamily="66" charset="0"/>
                <a:cs typeface="Verdana"/>
              </a:rPr>
              <a:t> </a:t>
            </a:r>
            <a:r>
              <a:rPr lang="it-IT" sz="3200" spc="-5" dirty="0">
                <a:latin typeface="Comic Sans MS" panose="030F0702030302020204" pitchFamily="66" charset="0"/>
                <a:cs typeface="Verdana"/>
              </a:rPr>
              <a:t>dell’alloggio:</a:t>
            </a:r>
            <a:endParaRPr lang="it-IT" sz="3200" dirty="0">
              <a:latin typeface="Comic Sans MS" panose="030F0702030302020204" pitchFamily="66" charset="0"/>
              <a:cs typeface="Verdana"/>
            </a:endParaRPr>
          </a:p>
          <a:p>
            <a:pPr marL="894715" lvl="1" indent="-342900">
              <a:lnSpc>
                <a:spcPct val="100000"/>
              </a:lnSpc>
              <a:buFont typeface="Wingdings"/>
              <a:buChar char=""/>
              <a:tabLst>
                <a:tab pos="895350" algn="l"/>
              </a:tabLst>
            </a:pPr>
            <a:r>
              <a:rPr lang="it-IT" sz="3200" dirty="0">
                <a:latin typeface="Comic Sans MS" panose="030F0702030302020204" pitchFamily="66" charset="0"/>
                <a:cs typeface="Verdana"/>
              </a:rPr>
              <a:t>onere</a:t>
            </a:r>
            <a:r>
              <a:rPr lang="it-IT" sz="3200" spc="-100" dirty="0">
                <a:latin typeface="Comic Sans MS" panose="030F0702030302020204" pitchFamily="66" charset="0"/>
                <a:cs typeface="Verdana"/>
              </a:rPr>
              <a:t> </a:t>
            </a:r>
            <a:r>
              <a:rPr lang="it-IT" sz="3200" dirty="0">
                <a:latin typeface="Comic Sans MS" panose="030F0702030302020204" pitchFamily="66" charset="0"/>
                <a:cs typeface="Verdana"/>
              </a:rPr>
              <a:t>studente</a:t>
            </a:r>
          </a:p>
          <a:p>
            <a:pPr marL="894715" lvl="1" indent="-342900">
              <a:lnSpc>
                <a:spcPct val="100000"/>
              </a:lnSpc>
              <a:buFont typeface="Wingdings"/>
              <a:buChar char=""/>
              <a:tabLst>
                <a:tab pos="895350" algn="l"/>
              </a:tabLst>
            </a:pPr>
            <a:r>
              <a:rPr lang="it-IT" sz="3200" dirty="0">
                <a:latin typeface="Comic Sans MS" panose="030F0702030302020204" pitchFamily="66" charset="0"/>
                <a:cs typeface="Verdana"/>
              </a:rPr>
              <a:t>supporto </a:t>
            </a:r>
            <a:r>
              <a:rPr lang="it-IT" sz="3200" spc="-5" dirty="0">
                <a:latin typeface="Comic Sans MS" panose="030F0702030302020204" pitchFamily="66" charset="0"/>
                <a:cs typeface="Verdana"/>
              </a:rPr>
              <a:t>di alcuni</a:t>
            </a:r>
            <a:r>
              <a:rPr lang="it-IT" sz="3200" spc="-70" dirty="0">
                <a:latin typeface="Comic Sans MS" panose="030F0702030302020204" pitchFamily="66" charset="0"/>
                <a:cs typeface="Verdana"/>
              </a:rPr>
              <a:t> </a:t>
            </a:r>
            <a:r>
              <a:rPr lang="it-IT" sz="3200" spc="-5" dirty="0">
                <a:latin typeface="Comic Sans MS" panose="030F0702030302020204" pitchFamily="66" charset="0"/>
                <a:cs typeface="Verdana"/>
              </a:rPr>
              <a:t>Atenei/ agenzie/ ESN Piemonte Orientale</a:t>
            </a:r>
            <a:endParaRPr lang="it-IT" sz="3200" dirty="0">
              <a:latin typeface="Comic Sans MS" panose="030F0702030302020204" pitchFamily="66" charset="0"/>
              <a:cs typeface="Verdana"/>
            </a:endParaRPr>
          </a:p>
          <a:p>
            <a:pPr marL="498475" indent="-485775" algn="just">
              <a:lnSpc>
                <a:spcPct val="100000"/>
              </a:lnSpc>
              <a:buFont typeface="Wingdings"/>
              <a:buChar char=""/>
              <a:tabLst>
                <a:tab pos="499109" algn="l"/>
              </a:tabLst>
            </a:pPr>
            <a:r>
              <a:rPr lang="it-IT" sz="3200" spc="-10" dirty="0">
                <a:latin typeface="Comic Sans MS" panose="030F0702030302020204" pitchFamily="66" charset="0"/>
                <a:cs typeface="Verdana"/>
              </a:rPr>
              <a:t>copertura </a:t>
            </a:r>
            <a:r>
              <a:rPr lang="it-IT" sz="3200" spc="-15" dirty="0">
                <a:latin typeface="Comic Sans MS" panose="030F0702030302020204" pitchFamily="66" charset="0"/>
                <a:cs typeface="Verdana"/>
              </a:rPr>
              <a:t>assicurativa </a:t>
            </a:r>
            <a:r>
              <a:rPr lang="it-IT" sz="3200" spc="-5" dirty="0">
                <a:latin typeface="Comic Sans MS" panose="030F0702030302020204" pitchFamily="66" charset="0"/>
                <a:cs typeface="Verdana"/>
              </a:rPr>
              <a:t>UPO solo durante attività di stage, non prevede la copertura per il rischio professionalizzante.</a:t>
            </a:r>
            <a:endParaRPr lang="it-IT" dirty="0">
              <a:latin typeface="Comic Sans MS" panose="030F0702030302020204" pitchFamily="66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5486BA-5C0C-4CE8-AEEE-CF990D842413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000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38200" y="629392"/>
            <a:ext cx="10515600" cy="1325563"/>
          </a:xfrm>
        </p:spPr>
        <p:txBody>
          <a:bodyPr/>
          <a:lstStyle/>
          <a:p>
            <a:pPr algn="ctr"/>
            <a:r>
              <a:rPr lang="it-IT" b="1" dirty="0">
                <a:solidFill>
                  <a:srgbClr val="0070C0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ASSICURAZIONE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2700" indent="0" algn="just">
              <a:lnSpc>
                <a:spcPct val="100000"/>
              </a:lnSpc>
              <a:spcBef>
                <a:spcPts val="2230"/>
              </a:spcBef>
              <a:buNone/>
              <a:tabLst>
                <a:tab pos="499109" algn="l"/>
              </a:tabLst>
            </a:pPr>
            <a:r>
              <a:rPr lang="it-IT" sz="2500" spc="-5" dirty="0">
                <a:latin typeface="Comic Sans MS" panose="030F0702030302020204" pitchFamily="66" charset="0"/>
                <a:cs typeface="Verdana"/>
              </a:rPr>
              <a:t>Lo studente dovrà informarsi autonomamente in merito a eventuali norme che regolano:</a:t>
            </a:r>
          </a:p>
          <a:p>
            <a:pPr marL="12700" indent="0" algn="just">
              <a:lnSpc>
                <a:spcPct val="100000"/>
              </a:lnSpc>
              <a:spcBef>
                <a:spcPts val="2230"/>
              </a:spcBef>
              <a:buNone/>
              <a:tabLst>
                <a:tab pos="499109" algn="l"/>
              </a:tabLst>
            </a:pPr>
            <a:r>
              <a:rPr lang="it-IT" sz="2500" spc="-5" dirty="0">
                <a:latin typeface="Comic Sans MS" panose="030F0702030302020204" pitchFamily="66" charset="0"/>
                <a:cs typeface="Verdana"/>
              </a:rPr>
              <a:t>- L’ingresso nel Paese ospitante, rivolgendosi per tempo alle relative rappresentanze diplomatiche</a:t>
            </a:r>
          </a:p>
          <a:p>
            <a:pPr marL="12700" indent="0" algn="just">
              <a:lnSpc>
                <a:spcPct val="100000"/>
              </a:lnSpc>
              <a:spcBef>
                <a:spcPts val="2230"/>
              </a:spcBef>
              <a:buNone/>
              <a:tabLst>
                <a:tab pos="499109" algn="l"/>
              </a:tabLst>
            </a:pPr>
            <a:r>
              <a:rPr lang="it-IT" sz="2500" spc="-5" dirty="0">
                <a:latin typeface="Comic Sans MS" panose="030F0702030302020204" pitchFamily="66" charset="0"/>
                <a:cs typeface="Verdana"/>
              </a:rPr>
              <a:t>(Ambasciate e Consolati) in Italia;</a:t>
            </a:r>
          </a:p>
          <a:p>
            <a:pPr marL="12700" indent="0" algn="just">
              <a:lnSpc>
                <a:spcPct val="100000"/>
              </a:lnSpc>
              <a:spcBef>
                <a:spcPts val="2230"/>
              </a:spcBef>
              <a:buNone/>
              <a:tabLst>
                <a:tab pos="499109" algn="l"/>
              </a:tabLst>
            </a:pPr>
            <a:r>
              <a:rPr lang="it-IT" sz="2500" spc="-5" dirty="0">
                <a:latin typeface="Comic Sans MS" panose="030F0702030302020204" pitchFamily="66" charset="0"/>
                <a:cs typeface="Verdana"/>
              </a:rPr>
              <a:t>- Assistenza sanitaria nel Paese ospitante, rivolgendosi alla propria ASL o alle rappresentanze</a:t>
            </a:r>
          </a:p>
          <a:p>
            <a:pPr marL="12700" indent="0" algn="just">
              <a:lnSpc>
                <a:spcPct val="100000"/>
              </a:lnSpc>
              <a:spcBef>
                <a:spcPts val="2230"/>
              </a:spcBef>
              <a:buNone/>
              <a:tabLst>
                <a:tab pos="499109" algn="l"/>
              </a:tabLst>
            </a:pPr>
            <a:r>
              <a:rPr lang="it-IT" sz="2500" spc="-5" dirty="0">
                <a:latin typeface="Comic Sans MS" panose="030F0702030302020204" pitchFamily="66" charset="0"/>
                <a:cs typeface="Verdana"/>
              </a:rPr>
              <a:t>diplomatiche.</a:t>
            </a:r>
          </a:p>
          <a:p>
            <a:pPr marL="12700" indent="0" algn="just">
              <a:lnSpc>
                <a:spcPct val="100000"/>
              </a:lnSpc>
              <a:spcBef>
                <a:spcPts val="2230"/>
              </a:spcBef>
              <a:buNone/>
              <a:tabLst>
                <a:tab pos="499109" algn="l"/>
              </a:tabLst>
            </a:pPr>
            <a:endParaRPr lang="it-IT" sz="2500" spc="-5" dirty="0">
              <a:latin typeface="Comic Sans MS" panose="030F0702030302020204" pitchFamily="66" charset="0"/>
              <a:cs typeface="Verdana"/>
            </a:endParaRPr>
          </a:p>
          <a:p>
            <a:pPr marL="12700" indent="0" algn="just">
              <a:lnSpc>
                <a:spcPct val="100000"/>
              </a:lnSpc>
              <a:spcBef>
                <a:spcPts val="2230"/>
              </a:spcBef>
              <a:buNone/>
              <a:tabLst>
                <a:tab pos="499109" algn="l"/>
              </a:tabLst>
            </a:pPr>
            <a:r>
              <a:rPr lang="it-IT" sz="2500" spc="-5" dirty="0">
                <a:latin typeface="Comic Sans MS" panose="030F0702030302020204" pitchFamily="66" charset="0"/>
                <a:cs typeface="Verdana"/>
              </a:rPr>
              <a:t>Si segnala, ad ogni buon fine, il servizio di consultazione online predisposto dal Ministero della</a:t>
            </a:r>
          </a:p>
          <a:p>
            <a:pPr marL="12700" indent="0" algn="just">
              <a:lnSpc>
                <a:spcPct val="100000"/>
              </a:lnSpc>
              <a:spcBef>
                <a:spcPts val="2230"/>
              </a:spcBef>
              <a:buNone/>
              <a:tabLst>
                <a:tab pos="499109" algn="l"/>
              </a:tabLst>
            </a:pPr>
            <a:r>
              <a:rPr lang="it-IT" sz="2500" spc="-5" dirty="0">
                <a:latin typeface="Comic Sans MS" panose="030F0702030302020204" pitchFamily="66" charset="0"/>
                <a:cs typeface="Verdana"/>
              </a:rPr>
              <a:t>Salute all’indirizzo http://www.salute.gov.it sezione “temi e professioni”, riquadro “Assistenza,</a:t>
            </a:r>
          </a:p>
          <a:p>
            <a:pPr marL="12700" indent="0" algn="just">
              <a:lnSpc>
                <a:spcPct val="100000"/>
              </a:lnSpc>
              <a:spcBef>
                <a:spcPts val="2230"/>
              </a:spcBef>
              <a:buNone/>
              <a:tabLst>
                <a:tab pos="499109" algn="l"/>
              </a:tabLst>
            </a:pPr>
            <a:r>
              <a:rPr lang="it-IT" sz="2500" spc="-5" dirty="0">
                <a:latin typeface="Comic Sans MS" panose="030F0702030302020204" pitchFamily="66" charset="0"/>
                <a:cs typeface="Verdana"/>
              </a:rPr>
              <a:t>ospedale e territorio”, voce “Assistenza sanitaria italiani all'estero e stranieri in Italia”.</a:t>
            </a:r>
          </a:p>
          <a:p>
            <a:pPr marL="355600" indent="-342900">
              <a:lnSpc>
                <a:spcPct val="100000"/>
              </a:lnSpc>
              <a:spcBef>
                <a:spcPts val="2230"/>
              </a:spcBef>
              <a:buFont typeface="Wingdings"/>
              <a:buChar char=""/>
              <a:tabLst>
                <a:tab pos="499109" algn="l"/>
              </a:tabLst>
            </a:pPr>
            <a:endParaRPr lang="it-IT" dirty="0">
              <a:latin typeface="Comic Sans MS" panose="030F0702030302020204" pitchFamily="66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5486BA-5C0C-4CE8-AEEE-CF990D842413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297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1028</TotalTime>
  <Words>1164</Words>
  <Application>Microsoft Office PowerPoint</Application>
  <PresentationFormat>Widescreen</PresentationFormat>
  <Paragraphs>206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Comic Sans MS</vt:lpstr>
      <vt:lpstr>Verdana</vt:lpstr>
      <vt:lpstr>Wingdings</vt:lpstr>
      <vt:lpstr>Tema di Office</vt:lpstr>
      <vt:lpstr>BANDO ERASMUS TRAINEESHIP </vt:lpstr>
      <vt:lpstr>QUALCHE INFO…</vt:lpstr>
      <vt:lpstr> PRESENTAZIONE DELLA DOMANDA </vt:lpstr>
      <vt:lpstr>REQUISITI PER L’AMMISSIONE</vt:lpstr>
      <vt:lpstr> Mobilità a fini di traineeship: Dove? </vt:lpstr>
      <vt:lpstr>I CONTRIBUTI</vt:lpstr>
      <vt:lpstr> PAESI IN CUI SVOLGERE IL TIROCINIO </vt:lpstr>
      <vt:lpstr>Equiparazione</vt:lpstr>
      <vt:lpstr>ASSICURAZIONE</vt:lpstr>
      <vt:lpstr> NOVITA’: DIGITAL OPPORTUNITY TRAINEESHIPS </vt:lpstr>
      <vt:lpstr>Rosetta Stone</vt:lpstr>
      <vt:lpstr>Presentazione standard di PowerPoint</vt:lpstr>
      <vt:lpstr>Referenti di Dipartimento referenti Ufficio Stage e Job Placement</vt:lpstr>
      <vt:lpstr> Referenti di Dipartimento  referenti amministrativi per l’internazionalizzazione </vt:lpstr>
      <vt:lpstr>Referenti di Dipartimento docenti delegati per l’internazionalizzazione</vt:lpstr>
      <vt:lpstr>CONTATTI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OPPORTUNITA’ PER MOBILITA’ INTERNAZIONALE</dc:title>
  <dc:creator>Cristina Conti</dc:creator>
  <cp:lastModifiedBy>Simona Matraxia</cp:lastModifiedBy>
  <cp:revision>64</cp:revision>
  <cp:lastPrinted>2022-07-11T11:04:55Z</cp:lastPrinted>
  <dcterms:created xsi:type="dcterms:W3CDTF">2019-04-19T16:32:53Z</dcterms:created>
  <dcterms:modified xsi:type="dcterms:W3CDTF">2022-07-13T06:45:06Z</dcterms:modified>
</cp:coreProperties>
</file>